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6" r:id="rId3"/>
    <p:sldId id="315" r:id="rId4"/>
    <p:sldId id="299" r:id="rId5"/>
    <p:sldId id="305" r:id="rId6"/>
    <p:sldId id="306" r:id="rId7"/>
    <p:sldId id="304" r:id="rId8"/>
    <p:sldId id="312" r:id="rId9"/>
    <p:sldId id="303" r:id="rId10"/>
    <p:sldId id="280" r:id="rId11"/>
    <p:sldId id="258" r:id="rId12"/>
    <p:sldId id="298" r:id="rId13"/>
    <p:sldId id="314" r:id="rId14"/>
    <p:sldId id="313" r:id="rId15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624" y="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E1AD3A29-7C48-47F0-97FF-704307D6737E}" type="datetimeFigureOut">
              <a:rPr lang="en-US" smtClean="0"/>
              <a:t>3/26/2012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A273BDCE-B20F-41BC-8E6B-1AECC95D28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6492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6A2F3695-E532-4C62-8FFE-D98F990CC61A}" type="datetimeFigureOut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085"/>
            <a:ext cx="5486400" cy="4191238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D97600C8-6C1B-45F5-B87C-AF4DAE9950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3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600C8-6C1B-45F5-B87C-AF4DAE99503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600C8-6C1B-45F5-B87C-AF4DAE99503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5F8E2B7-409E-4B8F-A368-6D378ABD2A41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C68F3-CA88-4F5A-98FA-22AEB0EFEED5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7653D-387F-48F6-BFF6-A81BE1FA575D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23E9C-4A34-45A0-B302-D082431A2685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37D8D-22AC-4C08-BF08-62A23580572B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2AB38-6282-4D42-A0B6-AE32EEDB2A53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94FDF1-FB0F-403D-8EA1-A56341FC3448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71200B3-3BFB-4F89-9DB9-0634C12DB02B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36F18-07E4-4C4C-BB53-6BFB05039388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096E4-5BC0-4508-B548-2C9E474235A4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F859D-DF5F-4483-9831-7205624BBCD6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149CFF2-BC33-4651-BB63-0767758D7594}" type="datetime1">
              <a:rPr lang="en-US" smtClean="0"/>
              <a:pPr/>
              <a:t>3/26/2012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01AF9EA-65AC-4665-9C77-1EC8FFC9F4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36220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10 Steps to a Successful Client Interview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Thaddeus Hoffmeister </a:t>
            </a:r>
          </a:p>
          <a:p>
            <a:r>
              <a:rPr lang="en-US" dirty="0" smtClean="0"/>
              <a:t>www.juries.typepad.com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/>
          </a:p>
          <a:p>
            <a:r>
              <a:rPr lang="en-US" dirty="0" smtClean="0"/>
              <a:t>Client Control </a:t>
            </a:r>
          </a:p>
          <a:p>
            <a:pPr lvl="1"/>
            <a:r>
              <a:rPr lang="en-US" dirty="0" smtClean="0"/>
              <a:t>Manage </a:t>
            </a:r>
            <a:r>
              <a:rPr lang="en-US" dirty="0" smtClean="0"/>
              <a:t>expectations</a:t>
            </a:r>
            <a:endParaRPr lang="en-US" dirty="0" smtClean="0"/>
          </a:p>
          <a:p>
            <a:pPr lvl="1"/>
            <a:r>
              <a:rPr lang="en-US" dirty="0" smtClean="0"/>
              <a:t>Protect from future damaging behavior</a:t>
            </a:r>
          </a:p>
          <a:p>
            <a:pPr lvl="1"/>
            <a:r>
              <a:rPr lang="en-US" dirty="0" smtClean="0"/>
              <a:t>Make someone else the bad guy</a:t>
            </a:r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32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Tell the Client there are No Guarantees</a:t>
            </a:r>
            <a:endParaRPr lang="en-US" dirty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>
                <a:solidFill>
                  <a:schemeClr val="bg1"/>
                </a:solidFill>
              </a:rPr>
              <a:pPr/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Tell Client About Next Steps</a:t>
            </a:r>
          </a:p>
          <a:p>
            <a:pPr lvl="1"/>
            <a:r>
              <a:rPr lang="en-US" dirty="0" smtClean="0"/>
              <a:t>Next court proceeding, meeting, etc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Assign tasks</a:t>
            </a:r>
            <a:endParaRPr lang="en-US" dirty="0" smtClean="0"/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30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Ethical 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Providing the client advice</a:t>
            </a:r>
          </a:p>
          <a:p>
            <a:endParaRPr lang="en-US" dirty="0"/>
          </a:p>
          <a:p>
            <a:r>
              <a:rPr lang="en-US" dirty="0" smtClean="0"/>
              <a:t>Coaching a potential witness</a:t>
            </a:r>
          </a:p>
          <a:p>
            <a:endParaRPr lang="en-US" dirty="0"/>
          </a:p>
          <a:p>
            <a:r>
              <a:rPr lang="en-US" dirty="0" smtClean="0"/>
              <a:t>Client doesn’t want to be interviewed alone</a:t>
            </a:r>
          </a:p>
          <a:p>
            <a:endParaRPr lang="en-US" dirty="0"/>
          </a:p>
          <a:p>
            <a:r>
              <a:rPr lang="en-US" dirty="0" smtClean="0"/>
              <a:t>Client discusses current or future criminal activity</a:t>
            </a:r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42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Evaluate Interviewing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past clinic interviews</a:t>
            </a:r>
          </a:p>
          <a:p>
            <a:endParaRPr lang="en-US" dirty="0"/>
          </a:p>
          <a:p>
            <a:r>
              <a:rPr lang="en-US" dirty="0" smtClean="0"/>
              <a:t>Critique your own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83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Steps merely a guide</a:t>
            </a:r>
          </a:p>
          <a:p>
            <a:endParaRPr lang="en-US" dirty="0"/>
          </a:p>
          <a:p>
            <a:r>
              <a:rPr lang="en-US" dirty="0" smtClean="0"/>
              <a:t>May need to be modified </a:t>
            </a:r>
          </a:p>
          <a:p>
            <a:pPr lvl="1"/>
            <a:r>
              <a:rPr lang="en-US" dirty="0" smtClean="0"/>
              <a:t>Location of the interview</a:t>
            </a:r>
          </a:p>
          <a:p>
            <a:pPr lvl="1"/>
            <a:r>
              <a:rPr lang="en-US" dirty="0" smtClean="0"/>
              <a:t>Specific needs of the client</a:t>
            </a:r>
          </a:p>
          <a:p>
            <a:endParaRPr lang="en-US" dirty="0"/>
          </a:p>
          <a:p>
            <a:r>
              <a:rPr lang="en-US" dirty="0" smtClean="0"/>
              <a:t>Primarily for criminal defendants but applicable to </a:t>
            </a:r>
            <a:r>
              <a:rPr lang="en-US" smtClean="0"/>
              <a:t>other clients</a:t>
            </a: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277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for the Interview</a:t>
            </a:r>
          </a:p>
          <a:p>
            <a:pPr lvl="1"/>
            <a:r>
              <a:rPr lang="en-US" dirty="0" smtClean="0"/>
              <a:t>Know the facts backwards and forwards</a:t>
            </a:r>
          </a:p>
          <a:p>
            <a:pPr lvl="1"/>
            <a:r>
              <a:rPr lang="en-US" dirty="0" smtClean="0"/>
              <a:t>Know your goals and how you plan to achieve them for the interview</a:t>
            </a:r>
          </a:p>
          <a:p>
            <a:pPr lvl="1"/>
            <a:r>
              <a:rPr lang="en-US" dirty="0" smtClean="0"/>
              <a:t>Anticipate questions</a:t>
            </a:r>
          </a:p>
          <a:p>
            <a:r>
              <a:rPr lang="en-US" dirty="0" smtClean="0"/>
              <a:t>Are there any specific skills or techniques you plan to use?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01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Break the Ice</a:t>
            </a:r>
          </a:p>
          <a:p>
            <a:pPr lvl="1"/>
            <a:r>
              <a:rPr lang="en-US" dirty="0" smtClean="0"/>
              <a:t>Build rapport</a:t>
            </a:r>
          </a:p>
          <a:p>
            <a:pPr marL="41148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569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Attorney-Client Relationship</a:t>
            </a:r>
          </a:p>
          <a:p>
            <a:pPr lvl="1"/>
            <a:r>
              <a:rPr lang="en-US" dirty="0" smtClean="0"/>
              <a:t>Create contractual bond</a:t>
            </a:r>
          </a:p>
          <a:p>
            <a:pPr lvl="1"/>
            <a:r>
              <a:rPr lang="en-US" dirty="0" smtClean="0"/>
              <a:t>Explain your role</a:t>
            </a:r>
          </a:p>
          <a:p>
            <a:pPr lvl="1"/>
            <a:r>
              <a:rPr lang="en-US" dirty="0" smtClean="0"/>
              <a:t>Explain the scope of representation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430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Inspire Client Confidence</a:t>
            </a:r>
          </a:p>
          <a:p>
            <a:pPr lvl="1"/>
            <a:r>
              <a:rPr lang="en-US" dirty="0" smtClean="0"/>
              <a:t>Explain the pending legal procedure to include possible punishment</a:t>
            </a:r>
          </a:p>
          <a:p>
            <a:pPr lvl="1"/>
            <a:r>
              <a:rPr lang="en-US" dirty="0" smtClean="0"/>
              <a:t>Explain the elements of the charges</a:t>
            </a:r>
          </a:p>
          <a:p>
            <a:pPr lvl="1"/>
            <a:r>
              <a:rPr lang="en-US" dirty="0" smtClean="0"/>
              <a:t>Dress professionally</a:t>
            </a:r>
          </a:p>
          <a:p>
            <a:pPr lvl="1"/>
            <a:r>
              <a:rPr lang="en-US" dirty="0" smtClean="0"/>
              <a:t>Don’t need to have all the answers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612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Listen to the Client’s Story</a:t>
            </a:r>
          </a:p>
          <a:p>
            <a:pPr lvl="1"/>
            <a:r>
              <a:rPr lang="en-US" dirty="0" smtClean="0"/>
              <a:t>Obtain the client’s identification of the </a:t>
            </a:r>
            <a:r>
              <a:rPr lang="en-US" dirty="0" smtClean="0"/>
              <a:t>problem</a:t>
            </a:r>
          </a:p>
          <a:p>
            <a:pPr lvl="2"/>
            <a:r>
              <a:rPr lang="en-US" dirty="0" smtClean="0"/>
              <a:t>Is it the current legal issue?</a:t>
            </a:r>
          </a:p>
          <a:p>
            <a:pPr lvl="2"/>
            <a:r>
              <a:rPr lang="en-US" dirty="0" smtClean="0"/>
              <a:t>May need to help the client see the actual problem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Explain why you don’t or do need to know everything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Evaluate the client as a potential witness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20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Client’s Goals</a:t>
            </a:r>
          </a:p>
          <a:p>
            <a:pPr lvl="1"/>
            <a:r>
              <a:rPr lang="en-US" dirty="0" smtClean="0"/>
              <a:t>Does the client’s goals match your goals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Probation vs. Incarceration</a:t>
            </a:r>
          </a:p>
          <a:p>
            <a:pPr lvl="2"/>
            <a:r>
              <a:rPr lang="en-US" dirty="0" smtClean="0"/>
              <a:t>Name appearing in the media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344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relevant legal issues, witnesses and documents</a:t>
            </a:r>
            <a:endParaRPr lang="en-US" dirty="0"/>
          </a:p>
          <a:p>
            <a:pPr lvl="1"/>
            <a:r>
              <a:rPr lang="en-US" dirty="0" smtClean="0"/>
              <a:t>Don’t worry about admissibility or availability</a:t>
            </a:r>
          </a:p>
          <a:p>
            <a:pPr lvl="2"/>
            <a:r>
              <a:rPr lang="en-US" dirty="0" smtClean="0"/>
              <a:t>E.g., social media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Collateral Consequences</a:t>
            </a:r>
          </a:p>
          <a:p>
            <a:pPr marL="41148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F9EA-65AC-4665-9C77-1EC8FFC9F41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060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Dragon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3127</TotalTime>
  <Words>319</Words>
  <Application>Microsoft Office PowerPoint</Application>
  <PresentationFormat>On-screen Show (4:3)</PresentationFormat>
  <Paragraphs>104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10 Steps to a Successful Client Interview</vt:lpstr>
      <vt:lpstr>Preliminary Matters</vt:lpstr>
      <vt:lpstr>Step 1</vt:lpstr>
      <vt:lpstr>Step 2 </vt:lpstr>
      <vt:lpstr>Step 3</vt:lpstr>
      <vt:lpstr>Step 4</vt:lpstr>
      <vt:lpstr>Step 5 </vt:lpstr>
      <vt:lpstr>Step 6</vt:lpstr>
      <vt:lpstr>Step 7</vt:lpstr>
      <vt:lpstr>Step 8</vt:lpstr>
      <vt:lpstr>Step 9</vt:lpstr>
      <vt:lpstr>Step 10</vt:lpstr>
      <vt:lpstr>Avoiding Ethical Pitfalls</vt:lpstr>
      <vt:lpstr>Evaluate Interviewing Techniques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Jurors in the Digital Age</dc:title>
  <dc:creator>Owner</dc:creator>
  <cp:lastModifiedBy>thoffmeister1</cp:lastModifiedBy>
  <cp:revision>158</cp:revision>
  <cp:lastPrinted>2012-03-26T13:28:39Z</cp:lastPrinted>
  <dcterms:created xsi:type="dcterms:W3CDTF">2010-11-13T20:00:00Z</dcterms:created>
  <dcterms:modified xsi:type="dcterms:W3CDTF">2012-03-26T13:28:56Z</dcterms:modified>
</cp:coreProperties>
</file>