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notesMasterIdLst>
    <p:notesMasterId r:id="rId115"/>
  </p:notesMasterIdLst>
  <p:handoutMasterIdLst>
    <p:handoutMasterId r:id="rId116"/>
  </p:handoutMasterIdLst>
  <p:sldIdLst>
    <p:sldId id="882" r:id="rId2"/>
    <p:sldId id="874" r:id="rId3"/>
    <p:sldId id="674" r:id="rId4"/>
    <p:sldId id="679" r:id="rId5"/>
    <p:sldId id="871" r:id="rId6"/>
    <p:sldId id="718" r:id="rId7"/>
    <p:sldId id="872" r:id="rId8"/>
    <p:sldId id="885" r:id="rId9"/>
    <p:sldId id="886" r:id="rId10"/>
    <p:sldId id="873" r:id="rId11"/>
    <p:sldId id="668" r:id="rId12"/>
    <p:sldId id="263" r:id="rId13"/>
    <p:sldId id="888" r:id="rId14"/>
    <p:sldId id="846" r:id="rId15"/>
    <p:sldId id="914" r:id="rId16"/>
    <p:sldId id="823" r:id="rId17"/>
    <p:sldId id="289" r:id="rId18"/>
    <p:sldId id="715" r:id="rId19"/>
    <p:sldId id="906" r:id="rId20"/>
    <p:sldId id="887" r:id="rId21"/>
    <p:sldId id="847" r:id="rId22"/>
    <p:sldId id="717" r:id="rId23"/>
    <p:sldId id="883" r:id="rId24"/>
    <p:sldId id="884" r:id="rId25"/>
    <p:sldId id="676" r:id="rId26"/>
    <p:sldId id="677" r:id="rId27"/>
    <p:sldId id="907" r:id="rId28"/>
    <p:sldId id="833" r:id="rId29"/>
    <p:sldId id="767" r:id="rId30"/>
    <p:sldId id="824" r:id="rId31"/>
    <p:sldId id="904" r:id="rId32"/>
    <p:sldId id="889" r:id="rId33"/>
    <p:sldId id="848" r:id="rId34"/>
    <p:sldId id="839" r:id="rId35"/>
    <p:sldId id="890" r:id="rId36"/>
    <p:sldId id="849" r:id="rId37"/>
    <p:sldId id="880" r:id="rId38"/>
    <p:sldId id="881" r:id="rId39"/>
    <p:sldId id="841" r:id="rId40"/>
    <p:sldId id="913" r:id="rId41"/>
    <p:sldId id="738" r:id="rId42"/>
    <p:sldId id="891" r:id="rId43"/>
    <p:sldId id="865" r:id="rId44"/>
    <p:sldId id="831" r:id="rId45"/>
    <p:sldId id="832" r:id="rId46"/>
    <p:sldId id="912" r:id="rId47"/>
    <p:sldId id="830" r:id="rId48"/>
    <p:sldId id="756" r:id="rId49"/>
    <p:sldId id="759" r:id="rId50"/>
    <p:sldId id="761" r:id="rId51"/>
    <p:sldId id="757" r:id="rId52"/>
    <p:sldId id="803" r:id="rId53"/>
    <p:sldId id="840" r:id="rId54"/>
    <p:sldId id="910" r:id="rId55"/>
    <p:sldId id="758" r:id="rId56"/>
    <p:sldId id="808" r:id="rId57"/>
    <p:sldId id="809" r:id="rId58"/>
    <p:sldId id="898" r:id="rId59"/>
    <p:sldId id="911" r:id="rId60"/>
    <p:sldId id="762" r:id="rId61"/>
    <p:sldId id="695" r:id="rId62"/>
    <p:sldId id="825" r:id="rId63"/>
    <p:sldId id="864" r:id="rId64"/>
    <p:sldId id="692" r:id="rId65"/>
    <p:sldId id="706" r:id="rId66"/>
    <p:sldId id="842" r:id="rId67"/>
    <p:sldId id="875" r:id="rId68"/>
    <p:sldId id="748" r:id="rId69"/>
    <p:sldId id="843" r:id="rId70"/>
    <p:sldId id="845" r:id="rId71"/>
    <p:sldId id="903" r:id="rId72"/>
    <p:sldId id="863" r:id="rId73"/>
    <p:sldId id="844" r:id="rId74"/>
    <p:sldId id="850" r:id="rId75"/>
    <p:sldId id="851" r:id="rId76"/>
    <p:sldId id="861" r:id="rId77"/>
    <p:sldId id="860" r:id="rId78"/>
    <p:sldId id="836" r:id="rId79"/>
    <p:sldId id="852" r:id="rId80"/>
    <p:sldId id="859" r:id="rId81"/>
    <p:sldId id="853" r:id="rId82"/>
    <p:sldId id="854" r:id="rId83"/>
    <p:sldId id="856" r:id="rId84"/>
    <p:sldId id="900" r:id="rId85"/>
    <p:sldId id="855" r:id="rId86"/>
    <p:sldId id="858" r:id="rId87"/>
    <p:sldId id="835" r:id="rId88"/>
    <p:sldId id="857" r:id="rId89"/>
    <p:sldId id="901" r:id="rId90"/>
    <p:sldId id="862" r:id="rId91"/>
    <p:sldId id="834" r:id="rId92"/>
    <p:sldId id="868" r:id="rId93"/>
    <p:sldId id="869" r:id="rId94"/>
    <p:sldId id="683" r:id="rId95"/>
    <p:sldId id="902" r:id="rId96"/>
    <p:sldId id="892" r:id="rId97"/>
    <p:sldId id="908" r:id="rId98"/>
    <p:sldId id="893" r:id="rId99"/>
    <p:sldId id="894" r:id="rId100"/>
    <p:sldId id="804" r:id="rId101"/>
    <p:sldId id="915" r:id="rId102"/>
    <p:sldId id="822" r:id="rId103"/>
    <p:sldId id="828" r:id="rId104"/>
    <p:sldId id="837" r:id="rId105"/>
    <p:sldId id="879" r:id="rId106"/>
    <p:sldId id="870" r:id="rId107"/>
    <p:sldId id="829" r:id="rId108"/>
    <p:sldId id="827" r:id="rId109"/>
    <p:sldId id="896" r:id="rId110"/>
    <p:sldId id="826" r:id="rId111"/>
    <p:sldId id="876" r:id="rId112"/>
    <p:sldId id="878" r:id="rId113"/>
    <p:sldId id="838" r:id="rId1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9E7474-0299-4CD5-A79D-27B3E4FAB0B4}">
          <p14:sldIdLst>
            <p14:sldId id="882"/>
            <p14:sldId id="874"/>
            <p14:sldId id="674"/>
            <p14:sldId id="679"/>
            <p14:sldId id="871"/>
            <p14:sldId id="718"/>
            <p14:sldId id="872"/>
            <p14:sldId id="885"/>
            <p14:sldId id="886"/>
            <p14:sldId id="873"/>
            <p14:sldId id="668"/>
            <p14:sldId id="263"/>
            <p14:sldId id="888"/>
            <p14:sldId id="846"/>
            <p14:sldId id="914"/>
            <p14:sldId id="823"/>
            <p14:sldId id="289"/>
            <p14:sldId id="715"/>
            <p14:sldId id="906"/>
            <p14:sldId id="887"/>
            <p14:sldId id="847"/>
            <p14:sldId id="717"/>
            <p14:sldId id="883"/>
            <p14:sldId id="884"/>
            <p14:sldId id="676"/>
            <p14:sldId id="677"/>
            <p14:sldId id="907"/>
            <p14:sldId id="833"/>
            <p14:sldId id="767"/>
            <p14:sldId id="824"/>
            <p14:sldId id="904"/>
            <p14:sldId id="889"/>
            <p14:sldId id="848"/>
            <p14:sldId id="839"/>
            <p14:sldId id="890"/>
            <p14:sldId id="849"/>
            <p14:sldId id="880"/>
            <p14:sldId id="881"/>
            <p14:sldId id="841"/>
            <p14:sldId id="913"/>
            <p14:sldId id="738"/>
            <p14:sldId id="891"/>
            <p14:sldId id="865"/>
            <p14:sldId id="831"/>
            <p14:sldId id="832"/>
            <p14:sldId id="912"/>
            <p14:sldId id="830"/>
            <p14:sldId id="756"/>
            <p14:sldId id="759"/>
            <p14:sldId id="761"/>
            <p14:sldId id="757"/>
            <p14:sldId id="803"/>
            <p14:sldId id="840"/>
            <p14:sldId id="910"/>
            <p14:sldId id="758"/>
            <p14:sldId id="808"/>
            <p14:sldId id="809"/>
            <p14:sldId id="898"/>
            <p14:sldId id="911"/>
            <p14:sldId id="762"/>
            <p14:sldId id="695"/>
            <p14:sldId id="825"/>
            <p14:sldId id="864"/>
            <p14:sldId id="692"/>
            <p14:sldId id="706"/>
            <p14:sldId id="842"/>
            <p14:sldId id="875"/>
            <p14:sldId id="748"/>
            <p14:sldId id="843"/>
            <p14:sldId id="845"/>
            <p14:sldId id="903"/>
            <p14:sldId id="863"/>
            <p14:sldId id="844"/>
            <p14:sldId id="850"/>
            <p14:sldId id="851"/>
            <p14:sldId id="861"/>
            <p14:sldId id="860"/>
            <p14:sldId id="836"/>
            <p14:sldId id="852"/>
            <p14:sldId id="859"/>
            <p14:sldId id="853"/>
            <p14:sldId id="854"/>
            <p14:sldId id="856"/>
            <p14:sldId id="900"/>
            <p14:sldId id="855"/>
            <p14:sldId id="858"/>
            <p14:sldId id="835"/>
            <p14:sldId id="857"/>
            <p14:sldId id="901"/>
            <p14:sldId id="862"/>
            <p14:sldId id="834"/>
            <p14:sldId id="868"/>
            <p14:sldId id="869"/>
            <p14:sldId id="683"/>
            <p14:sldId id="902"/>
            <p14:sldId id="892"/>
            <p14:sldId id="908"/>
            <p14:sldId id="893"/>
            <p14:sldId id="894"/>
            <p14:sldId id="804"/>
            <p14:sldId id="915"/>
            <p14:sldId id="822"/>
            <p14:sldId id="828"/>
            <p14:sldId id="837"/>
            <p14:sldId id="879"/>
            <p14:sldId id="870"/>
            <p14:sldId id="829"/>
            <p14:sldId id="827"/>
            <p14:sldId id="896"/>
            <p14:sldId id="826"/>
            <p14:sldId id="876"/>
            <p14:sldId id="878"/>
            <p14:sldId id="838"/>
          </p14:sldIdLst>
        </p14:section>
        <p14:section name="Untitled Section" id="{A1DF4CAE-B00C-4F11-81D8-4CFC9135CD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7" autoAdjust="0"/>
  </p:normalViewPr>
  <p:slideViewPr>
    <p:cSldViewPr>
      <p:cViewPr varScale="1">
        <p:scale>
          <a:sx n="76" d="100"/>
          <a:sy n="76" d="100"/>
        </p:scale>
        <p:origin x="1061" y="53"/>
      </p:cViewPr>
      <p:guideLst>
        <p:guide orient="horz" pos="2160"/>
        <p:guide pos="2880"/>
      </p:guideLst>
    </p:cSldViewPr>
  </p:slideViewPr>
  <p:outlineViewPr>
    <p:cViewPr>
      <p:scale>
        <a:sx n="33" d="100"/>
        <a:sy n="33" d="100"/>
      </p:scale>
      <p:origin x="0" y="-4561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7" d="100"/>
          <a:sy n="67" d="100"/>
        </p:scale>
        <p:origin x="3086" y="43"/>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60" tIns="46581" rIns="93160" bIns="46581" rtlCol="0"/>
          <a:lstStyle>
            <a:lvl1pPr algn="r">
              <a:defRPr sz="1200"/>
            </a:lvl1pPr>
          </a:lstStyle>
          <a:p>
            <a:fld id="{E1AD3A29-7C48-47F0-97FF-704307D6737E}" type="datetimeFigureOut">
              <a:rPr lang="en-US" smtClean="0"/>
              <a:pPr/>
              <a:t>4/27/2017</a:t>
            </a:fld>
            <a:endParaRPr lang="en-US" dirty="0"/>
          </a:p>
        </p:txBody>
      </p:sp>
      <p:sp>
        <p:nvSpPr>
          <p:cNvPr id="4" name="Footer Placeholder 3"/>
          <p:cNvSpPr>
            <a:spLocks noGrp="1"/>
          </p:cNvSpPr>
          <p:nvPr>
            <p:ph type="ftr" sz="quarter" idx="2"/>
          </p:nvPr>
        </p:nvSpPr>
        <p:spPr>
          <a:xfrm>
            <a:off x="0" y="8829969"/>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9"/>
            <a:ext cx="3037840" cy="464820"/>
          </a:xfrm>
          <a:prstGeom prst="rect">
            <a:avLst/>
          </a:prstGeom>
        </p:spPr>
        <p:txBody>
          <a:bodyPr vert="horz" lIns="93160" tIns="46581" rIns="93160" bIns="46581" rtlCol="0" anchor="b"/>
          <a:lstStyle>
            <a:lvl1pPr algn="r">
              <a:defRPr sz="1200"/>
            </a:lvl1pPr>
          </a:lstStyle>
          <a:p>
            <a:fld id="{A273BDCE-B20F-41BC-8E6B-1AECC95D28EC}" type="slidenum">
              <a:rPr lang="en-US" smtClean="0"/>
              <a:pPr/>
              <a:t>‹#›</a:t>
            </a:fld>
            <a:endParaRPr lang="en-US" dirty="0"/>
          </a:p>
        </p:txBody>
      </p:sp>
    </p:spTree>
    <p:extLst>
      <p:ext uri="{BB962C8B-B14F-4D97-AF65-F5344CB8AC3E}">
        <p14:creationId xmlns:p14="http://schemas.microsoft.com/office/powerpoint/2010/main" val="17619223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0" tIns="46581" rIns="93160" bIns="46581" rtlCol="0"/>
          <a:lstStyle>
            <a:lvl1pPr algn="r">
              <a:defRPr sz="1200"/>
            </a:lvl1pPr>
          </a:lstStyle>
          <a:p>
            <a:fld id="{6A2F3695-E532-4C62-8FFE-D98F990CC61A}" type="datetimeFigureOut">
              <a:rPr lang="en-US" smtClean="0"/>
              <a:pPr/>
              <a:t>4/27/2017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81" rIns="93160"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0" tIns="46581" rIns="93160"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9"/>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9"/>
            <a:ext cx="3037840" cy="464820"/>
          </a:xfrm>
          <a:prstGeom prst="rect">
            <a:avLst/>
          </a:prstGeom>
        </p:spPr>
        <p:txBody>
          <a:bodyPr vert="horz" lIns="93160" tIns="46581" rIns="93160" bIns="46581" rtlCol="0" anchor="b"/>
          <a:lstStyle>
            <a:lvl1pPr algn="r">
              <a:defRPr sz="1200"/>
            </a:lvl1pPr>
          </a:lstStyle>
          <a:p>
            <a:fld id="{D97600C8-6C1B-45F5-B87C-AF4DAE995036}" type="slidenum">
              <a:rPr lang="en-US" smtClean="0"/>
              <a:pPr/>
              <a:t>‹#›</a:t>
            </a:fld>
            <a:endParaRPr lang="en-US" dirty="0"/>
          </a:p>
        </p:txBody>
      </p:sp>
    </p:spTree>
    <p:extLst>
      <p:ext uri="{BB962C8B-B14F-4D97-AF65-F5344CB8AC3E}">
        <p14:creationId xmlns:p14="http://schemas.microsoft.com/office/powerpoint/2010/main" val="2547146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7600C8-6C1B-45F5-B87C-AF4DAE995036}" type="slidenum">
              <a:rPr lang="en-US" smtClean="0"/>
              <a:pPr/>
              <a:t>12</a:t>
            </a:fld>
            <a:endParaRPr lang="en-US" dirty="0"/>
          </a:p>
        </p:txBody>
      </p:sp>
    </p:spTree>
    <p:extLst>
      <p:ext uri="{BB962C8B-B14F-4D97-AF65-F5344CB8AC3E}">
        <p14:creationId xmlns:p14="http://schemas.microsoft.com/office/powerpoint/2010/main" val="56261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5F8E2B7-409E-4B8F-A368-6D378ABD2A41}"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31383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3C68F3-CA88-4F5A-98FA-22AEB0EFEED5}"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46070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87653D-387F-48F6-BFF6-A81BE1FA575D}"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4931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C23E9C-4A34-45A0-B302-D082431A2685}"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1624425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37D8D-22AC-4C08-BF08-62A23580572B}" type="datetime1">
              <a:rPr lang="en-US" smtClean="0"/>
              <a:pPr/>
              <a:t>4/27/2017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01AF9EA-65AC-4665-9C77-1EC8FFC9F410}"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959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02AB38-6282-4D42-A0B6-AE32EEDB2A53}"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357265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294FDF1-FB0F-403D-8EA1-A56341FC3448}" type="datetime1">
              <a:rPr lang="en-US" smtClean="0"/>
              <a:pPr/>
              <a:t>4/27/2017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3725620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1200B3-3BFB-4F89-9DB9-0634C12DB02B}" type="datetime1">
              <a:rPr lang="en-US" smtClean="0"/>
              <a:pPr/>
              <a:t>4/27/2017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2425536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36F18-07E4-4C4C-BB53-6BFB05039388}" type="datetime1">
              <a:rPr lang="en-US" smtClean="0"/>
              <a:pPr/>
              <a:t>4/27/2017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3380344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6096E4-5BC0-4508-B548-2C9E474235A4}"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spTree>
    <p:extLst>
      <p:ext uri="{BB962C8B-B14F-4D97-AF65-F5344CB8AC3E}">
        <p14:creationId xmlns:p14="http://schemas.microsoft.com/office/powerpoint/2010/main" val="2107664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F859D-DF5F-4483-9831-7205624BBCD6}" type="datetime1">
              <a:rPr lang="en-US" smtClean="0"/>
              <a:pPr/>
              <a:t>4/27/2017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01AF9EA-65AC-4665-9C77-1EC8FFC9F410}" type="slidenum">
              <a:rPr lang="en-US" smtClean="0"/>
              <a:pPr/>
              <a:t>‹#›</a:t>
            </a:fld>
            <a:endParaRPr lang="en-US" dirty="0"/>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5878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149CFF2-BC33-4651-BB63-0767758D7594}" type="datetime1">
              <a:rPr lang="en-US" smtClean="0"/>
              <a:pPr/>
              <a:t>4/27/2017</a:t>
            </a:fld>
            <a:endParaRPr lang="en-US" dirty="0"/>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1AF9EA-65AC-4665-9C77-1EC8FFC9F410}" type="slidenum">
              <a:rPr lang="en-US" smtClean="0"/>
              <a:pPr/>
              <a:t>‹#›</a:t>
            </a:fld>
            <a:endParaRPr lang="en-US" dirty="0"/>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0272749"/>
      </p:ext>
    </p:extLst>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codes.ohio.gov/orc/2907.01"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hyperlink" Target="http://codes.ohio.gov/orc/2971.01"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ctr"/>
            <a:r>
              <a:rPr lang="en-US" sz="4000" dirty="0"/>
              <a:t>Criminal Law Overview:</a:t>
            </a:r>
            <a:br>
              <a:rPr lang="en-US" sz="4000" dirty="0"/>
            </a:br>
            <a:r>
              <a:rPr lang="en-US" sz="4000" dirty="0"/>
              <a:t>Prof. Hoffmeister</a:t>
            </a:r>
          </a:p>
        </p:txBody>
      </p:sp>
      <p:sp>
        <p:nvSpPr>
          <p:cNvPr id="4" name="Slide Number Placeholder 3"/>
          <p:cNvSpPr>
            <a:spLocks noGrp="1"/>
          </p:cNvSpPr>
          <p:nvPr>
            <p:ph type="sldNum" sz="quarter" idx="12"/>
          </p:nvPr>
        </p:nvSpPr>
        <p:spPr/>
        <p:txBody>
          <a:bodyPr/>
          <a:lstStyle/>
          <a:p>
            <a:fld id="{901AF9EA-65AC-4665-9C77-1EC8FFC9F410}" type="slidenum">
              <a:rPr lang="en-US" smtClean="0"/>
              <a:pPr/>
              <a:t>1</a:t>
            </a:fld>
            <a:endParaRPr lang="en-US" dirty="0"/>
          </a:p>
        </p:txBody>
      </p:sp>
    </p:spTree>
    <p:extLst>
      <p:ext uri="{BB962C8B-B14F-4D97-AF65-F5344CB8AC3E}">
        <p14:creationId xmlns:p14="http://schemas.microsoft.com/office/powerpoint/2010/main" val="3946575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 PO ST FACTO and Bill of ATTAINDER</a:t>
            </a:r>
            <a:endParaRPr lang="en-US" dirty="0"/>
          </a:p>
        </p:txBody>
      </p:sp>
      <p:sp>
        <p:nvSpPr>
          <p:cNvPr id="4" name="Content Placeholder 3"/>
          <p:cNvSpPr>
            <a:spLocks noGrp="1"/>
          </p:cNvSpPr>
          <p:nvPr>
            <p:ph idx="1"/>
          </p:nvPr>
        </p:nvSpPr>
        <p:spPr/>
        <p:txBody>
          <a:bodyPr>
            <a:noAutofit/>
          </a:bodyPr>
          <a:lstStyle/>
          <a:p>
            <a:r>
              <a:rPr lang="en-US" sz="2800" dirty="0" smtClean="0"/>
              <a:t>An Ex Post Facto law is one that</a:t>
            </a:r>
            <a:endParaRPr lang="en-US" sz="2800" dirty="0"/>
          </a:p>
          <a:p>
            <a:pPr lvl="1"/>
            <a:r>
              <a:rPr lang="en-US" sz="2800" dirty="0"/>
              <a:t>Makes an act criminal that when </a:t>
            </a:r>
            <a:r>
              <a:rPr lang="en-US" sz="2800" dirty="0" smtClean="0"/>
              <a:t>first completed </a:t>
            </a:r>
            <a:r>
              <a:rPr lang="en-US" sz="2800" dirty="0"/>
              <a:t>was not criminal</a:t>
            </a:r>
          </a:p>
          <a:p>
            <a:pPr lvl="1"/>
            <a:r>
              <a:rPr lang="en-US" sz="2800" dirty="0" smtClean="0"/>
              <a:t>Changes </a:t>
            </a:r>
            <a:r>
              <a:rPr lang="en-US" sz="2800" dirty="0"/>
              <a:t>the rules of evidence</a:t>
            </a:r>
          </a:p>
          <a:p>
            <a:pPr lvl="1"/>
            <a:r>
              <a:rPr lang="en-US" sz="2800" dirty="0" smtClean="0"/>
              <a:t>Alters </a:t>
            </a:r>
            <a:r>
              <a:rPr lang="en-US" sz="2800" dirty="0"/>
              <a:t>the law of criminal procedure</a:t>
            </a:r>
          </a:p>
          <a:p>
            <a:pPr lvl="1"/>
            <a:endParaRPr lang="en-US" sz="2800" dirty="0" smtClean="0"/>
          </a:p>
          <a:p>
            <a:r>
              <a:rPr lang="en-US" sz="2800" dirty="0" smtClean="0"/>
              <a:t>A Bill of Attainder is a</a:t>
            </a:r>
          </a:p>
          <a:p>
            <a:pPr lvl="1"/>
            <a:r>
              <a:rPr lang="en-US" sz="2800" dirty="0" smtClean="0"/>
              <a:t>Statute </a:t>
            </a:r>
            <a:r>
              <a:rPr lang="en-US" sz="2800" dirty="0"/>
              <a:t>that inflicts punishment or denies a privilege </a:t>
            </a:r>
            <a:r>
              <a:rPr lang="en-US" sz="2800" dirty="0" smtClean="0"/>
              <a:t>to a group or a person without </a:t>
            </a:r>
            <a:r>
              <a:rPr lang="en-US" sz="2800" dirty="0"/>
              <a:t>a judicial trial</a:t>
            </a:r>
            <a:r>
              <a:rPr lang="en-US" sz="2800" dirty="0" smtClean="0"/>
              <a:t>.</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a:t>
            </a:fld>
            <a:endParaRPr lang="en-US" dirty="0"/>
          </a:p>
        </p:txBody>
      </p:sp>
    </p:spTree>
    <p:extLst>
      <p:ext uri="{BB962C8B-B14F-4D97-AF65-F5344CB8AC3E}">
        <p14:creationId xmlns:p14="http://schemas.microsoft.com/office/powerpoint/2010/main" val="253782422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Intoxication</a:t>
            </a:r>
            <a:endParaRPr lang="en-US" dirty="0"/>
          </a:p>
        </p:txBody>
      </p:sp>
      <p:sp>
        <p:nvSpPr>
          <p:cNvPr id="4" name="Content Placeholder 3"/>
          <p:cNvSpPr>
            <a:spLocks noGrp="1"/>
          </p:cNvSpPr>
          <p:nvPr>
            <p:ph idx="1"/>
          </p:nvPr>
        </p:nvSpPr>
        <p:spPr>
          <a:xfrm>
            <a:off x="768096" y="2286000"/>
            <a:ext cx="7994904" cy="4023360"/>
          </a:xfrm>
        </p:spPr>
        <p:txBody>
          <a:bodyPr>
            <a:noAutofit/>
          </a:bodyPr>
          <a:lstStyle/>
          <a:p>
            <a:r>
              <a:rPr lang="en-US" sz="3200" dirty="0" smtClean="0"/>
              <a:t>Voluntary Intoxication is a defense to degrees of murder and Specific Intent crimes</a:t>
            </a:r>
          </a:p>
          <a:p>
            <a:endParaRPr lang="en-US" sz="3200" dirty="0"/>
          </a:p>
          <a:p>
            <a:r>
              <a:rPr lang="en-US" sz="3200" dirty="0" smtClean="0"/>
              <a:t>Voluntary Intoxication is not a defense to murder at CL</a:t>
            </a:r>
          </a:p>
          <a:p>
            <a:endParaRPr lang="en-US" sz="3200" dirty="0"/>
          </a:p>
          <a:p>
            <a:r>
              <a:rPr lang="en-US" sz="3200" dirty="0" smtClean="0"/>
              <a:t>Involuntary Intoxication is treated like insanity in some jurisdictions</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100</a:t>
            </a:fld>
            <a:endParaRPr lang="en-US" dirty="0"/>
          </a:p>
        </p:txBody>
      </p:sp>
    </p:spTree>
    <p:extLst>
      <p:ext uri="{BB962C8B-B14F-4D97-AF65-F5344CB8AC3E}">
        <p14:creationId xmlns:p14="http://schemas.microsoft.com/office/powerpoint/2010/main" val="23973538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Intoxication ORC 2901.21(E)</a:t>
            </a:r>
            <a:endParaRPr lang="en-US" dirty="0"/>
          </a:p>
        </p:txBody>
      </p:sp>
      <p:sp>
        <p:nvSpPr>
          <p:cNvPr id="3" name="Content Placeholder 2"/>
          <p:cNvSpPr>
            <a:spLocks noGrp="1"/>
          </p:cNvSpPr>
          <p:nvPr>
            <p:ph idx="1"/>
          </p:nvPr>
        </p:nvSpPr>
        <p:spPr/>
        <p:txBody>
          <a:bodyPr/>
          <a:lstStyle/>
          <a:p>
            <a:r>
              <a:rPr lang="en-US" sz="2800" dirty="0"/>
              <a:t>Intoxication</a:t>
            </a:r>
          </a:p>
          <a:p>
            <a:pPr lvl="1"/>
            <a:r>
              <a:rPr lang="en-US" sz="2800" dirty="0"/>
              <a:t>Voluntary intoxication </a:t>
            </a:r>
            <a:r>
              <a:rPr lang="en-US" sz="2800" dirty="0" smtClean="0"/>
              <a:t>is unavailable </a:t>
            </a:r>
            <a:r>
              <a:rPr lang="en-US" sz="2800" dirty="0"/>
              <a:t>to show that the D did not act with the relevant mental state.  A D may use voluntary intoxication to prove that he was not physically capable of committing the crime.</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101</a:t>
            </a:fld>
            <a:endParaRPr lang="en-US" dirty="0"/>
          </a:p>
        </p:txBody>
      </p:sp>
    </p:spTree>
    <p:extLst>
      <p:ext uri="{BB962C8B-B14F-4D97-AF65-F5344CB8AC3E}">
        <p14:creationId xmlns:p14="http://schemas.microsoft.com/office/powerpoint/2010/main" val="199687241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Insanity</a:t>
            </a:r>
            <a:endParaRPr lang="en-US" dirty="0"/>
          </a:p>
        </p:txBody>
      </p:sp>
      <p:sp>
        <p:nvSpPr>
          <p:cNvPr id="4" name="Content Placeholder 3"/>
          <p:cNvSpPr>
            <a:spLocks noGrp="1"/>
          </p:cNvSpPr>
          <p:nvPr>
            <p:ph idx="1"/>
          </p:nvPr>
        </p:nvSpPr>
        <p:spPr/>
        <p:txBody>
          <a:bodyPr>
            <a:normAutofit lnSpcReduction="10000"/>
          </a:bodyPr>
          <a:lstStyle/>
          <a:p>
            <a:pPr marL="0" indent="0">
              <a:buNone/>
            </a:pPr>
            <a:r>
              <a:rPr lang="en-US" sz="2800" dirty="0" err="1" smtClean="0"/>
              <a:t>M’Naughten</a:t>
            </a:r>
            <a:endParaRPr lang="en-US" sz="2800" dirty="0"/>
          </a:p>
          <a:p>
            <a:pPr marL="0" indent="0">
              <a:buNone/>
            </a:pPr>
            <a:r>
              <a:rPr lang="en-US" sz="2800" dirty="0" smtClean="0"/>
              <a:t>(1) Disease Prong; </a:t>
            </a:r>
          </a:p>
          <a:p>
            <a:pPr marL="0" indent="0">
              <a:buNone/>
            </a:pPr>
            <a:r>
              <a:rPr lang="en-US" sz="2800" dirty="0" smtClean="0"/>
              <a:t>and </a:t>
            </a:r>
          </a:p>
          <a:p>
            <a:pPr marL="0" indent="0">
              <a:buNone/>
            </a:pPr>
            <a:r>
              <a:rPr lang="en-US" sz="2800" dirty="0" smtClean="0"/>
              <a:t>(2) Act Prong </a:t>
            </a:r>
          </a:p>
          <a:p>
            <a:pPr marL="0" indent="0">
              <a:buNone/>
            </a:pPr>
            <a:r>
              <a:rPr lang="en-US" sz="2800" dirty="0" smtClean="0"/>
              <a:t>	(a) D does not understand the nature and quality of his act; or </a:t>
            </a:r>
          </a:p>
          <a:p>
            <a:pPr marL="0" indent="0">
              <a:buNone/>
            </a:pPr>
            <a:r>
              <a:rPr lang="en-US" sz="2800" dirty="0"/>
              <a:t>	</a:t>
            </a:r>
            <a:r>
              <a:rPr lang="en-US" sz="2800" dirty="0" smtClean="0"/>
              <a:t>(b) D cannot distinguish between right and wrong at the time he acted</a:t>
            </a:r>
          </a:p>
          <a:p>
            <a:pPr marL="0" indent="0">
              <a:buNone/>
            </a:pP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102</a:t>
            </a:fld>
            <a:endParaRPr lang="en-US" dirty="0"/>
          </a:p>
        </p:txBody>
      </p:sp>
    </p:spTree>
    <p:extLst>
      <p:ext uri="{BB962C8B-B14F-4D97-AF65-F5344CB8AC3E}">
        <p14:creationId xmlns:p14="http://schemas.microsoft.com/office/powerpoint/2010/main" val="2090078599"/>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MPC Insanity</a:t>
            </a:r>
            <a:endParaRPr lang="en-US" dirty="0"/>
          </a:p>
        </p:txBody>
      </p:sp>
      <p:sp>
        <p:nvSpPr>
          <p:cNvPr id="4" name="Content Placeholder 3"/>
          <p:cNvSpPr>
            <a:spLocks noGrp="1"/>
          </p:cNvSpPr>
          <p:nvPr>
            <p:ph idx="1"/>
          </p:nvPr>
        </p:nvSpPr>
        <p:spPr/>
        <p:txBody>
          <a:bodyPr>
            <a:normAutofit/>
          </a:bodyPr>
          <a:lstStyle/>
          <a:p>
            <a:r>
              <a:rPr lang="en-US" sz="3200" dirty="0" smtClean="0"/>
              <a:t>MPC Insanity</a:t>
            </a:r>
          </a:p>
          <a:p>
            <a:pPr lvl="1"/>
            <a:r>
              <a:rPr lang="en-US" sz="3200" dirty="0" smtClean="0"/>
              <a:t>Result of Mental Disease</a:t>
            </a:r>
          </a:p>
          <a:p>
            <a:pPr lvl="2"/>
            <a:r>
              <a:rPr lang="en-US" sz="3200" dirty="0" smtClean="0"/>
              <a:t>D lacks substantial capacity to </a:t>
            </a:r>
          </a:p>
          <a:p>
            <a:pPr lvl="2"/>
            <a:r>
              <a:rPr lang="en-US" sz="3200" dirty="0" smtClean="0"/>
              <a:t>Appreciate criminality (wrongfulness) of his conduct</a:t>
            </a:r>
          </a:p>
          <a:p>
            <a:pPr lvl="2"/>
            <a:r>
              <a:rPr lang="en-US" sz="3200" dirty="0" smtClean="0"/>
              <a:t>Conform conduct to the requirements of law</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103</a:t>
            </a:fld>
            <a:endParaRPr lang="en-US" dirty="0"/>
          </a:p>
        </p:txBody>
      </p:sp>
    </p:spTree>
    <p:extLst>
      <p:ext uri="{BB962C8B-B14F-4D97-AF65-F5344CB8AC3E}">
        <p14:creationId xmlns:p14="http://schemas.microsoft.com/office/powerpoint/2010/main" val="130958374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insanity ORC </a:t>
            </a:r>
            <a:endParaRPr lang="en-US" dirty="0"/>
          </a:p>
        </p:txBody>
      </p:sp>
      <p:sp>
        <p:nvSpPr>
          <p:cNvPr id="4" name="Content Placeholder 3"/>
          <p:cNvSpPr>
            <a:spLocks noGrp="1"/>
          </p:cNvSpPr>
          <p:nvPr>
            <p:ph idx="1"/>
          </p:nvPr>
        </p:nvSpPr>
        <p:spPr/>
        <p:txBody>
          <a:bodyPr>
            <a:noAutofit/>
          </a:bodyPr>
          <a:lstStyle/>
          <a:p>
            <a:r>
              <a:rPr lang="en-US" sz="2800" dirty="0" smtClean="0"/>
              <a:t>Insanity in Ohio</a:t>
            </a:r>
          </a:p>
          <a:p>
            <a:pPr lvl="1"/>
            <a:r>
              <a:rPr lang="en-US" sz="2800" dirty="0"/>
              <a:t>At the time of the commission of the offense, the D did not know the wrongfulness of her conduct because of a severe mental disease or defect</a:t>
            </a:r>
            <a:r>
              <a:rPr lang="en-US" sz="2800" dirty="0" smtClean="0"/>
              <a:t>.</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104</a:t>
            </a:fld>
            <a:endParaRPr lang="en-US" dirty="0"/>
          </a:p>
        </p:txBody>
      </p:sp>
    </p:spTree>
    <p:extLst>
      <p:ext uri="{BB962C8B-B14F-4D97-AF65-F5344CB8AC3E}">
        <p14:creationId xmlns:p14="http://schemas.microsoft.com/office/powerpoint/2010/main" val="204576084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Diminished Capacity</a:t>
            </a:r>
            <a:endParaRPr lang="en-US" dirty="0"/>
          </a:p>
        </p:txBody>
      </p:sp>
      <p:sp>
        <p:nvSpPr>
          <p:cNvPr id="4" name="Content Placeholder 3"/>
          <p:cNvSpPr>
            <a:spLocks noGrp="1"/>
          </p:cNvSpPr>
          <p:nvPr>
            <p:ph idx="1"/>
          </p:nvPr>
        </p:nvSpPr>
        <p:spPr/>
        <p:txBody>
          <a:bodyPr>
            <a:normAutofit lnSpcReduction="10000"/>
          </a:bodyPr>
          <a:lstStyle/>
          <a:p>
            <a:r>
              <a:rPr lang="en-US" sz="3200" dirty="0" smtClean="0"/>
              <a:t>D must prove that at the time of the commission of the offense he did not know, as the result of a severe mental illness or defect, the wrongfulness of his acts</a:t>
            </a:r>
          </a:p>
          <a:p>
            <a:endParaRPr lang="en-US" sz="3200" dirty="0"/>
          </a:p>
          <a:p>
            <a:r>
              <a:rPr lang="en-US" sz="3200" dirty="0" smtClean="0"/>
              <a:t>OH does not recognize the partial defense of diminished capacity</a:t>
            </a:r>
          </a:p>
          <a:p>
            <a:endParaRPr lang="en-US" dirty="0"/>
          </a:p>
          <a:p>
            <a:r>
              <a:rPr lang="en-US" dirty="0" smtClean="0"/>
              <a:t> </a:t>
            </a: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105</a:t>
            </a:fld>
            <a:endParaRPr lang="en-US" dirty="0"/>
          </a:p>
        </p:txBody>
      </p:sp>
    </p:spTree>
    <p:extLst>
      <p:ext uri="{BB962C8B-B14F-4D97-AF65-F5344CB8AC3E}">
        <p14:creationId xmlns:p14="http://schemas.microsoft.com/office/powerpoint/2010/main" val="228149835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Infancy</a:t>
            </a:r>
            <a:endParaRPr lang="en-US" dirty="0"/>
          </a:p>
        </p:txBody>
      </p:sp>
      <p:sp>
        <p:nvSpPr>
          <p:cNvPr id="4" name="Content Placeholder 3"/>
          <p:cNvSpPr>
            <a:spLocks noGrp="1"/>
          </p:cNvSpPr>
          <p:nvPr>
            <p:ph idx="1"/>
          </p:nvPr>
        </p:nvSpPr>
        <p:spPr/>
        <p:txBody>
          <a:bodyPr>
            <a:normAutofit/>
          </a:bodyPr>
          <a:lstStyle/>
          <a:p>
            <a:r>
              <a:rPr lang="en-US" sz="3600" dirty="0" smtClean="0"/>
              <a:t>Under 7—No Criminal Liability</a:t>
            </a:r>
          </a:p>
          <a:p>
            <a:endParaRPr lang="en-US" sz="3600" dirty="0"/>
          </a:p>
          <a:p>
            <a:r>
              <a:rPr lang="en-US" sz="3600" dirty="0" smtClean="0"/>
              <a:t>Under 14—Rebuttable Presumption of No Criminal Liability</a:t>
            </a:r>
            <a:endParaRPr lang="en-US" sz="36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106</a:t>
            </a:fld>
            <a:endParaRPr lang="en-US" dirty="0"/>
          </a:p>
        </p:txBody>
      </p:sp>
    </p:spTree>
    <p:extLst>
      <p:ext uri="{BB962C8B-B14F-4D97-AF65-F5344CB8AC3E}">
        <p14:creationId xmlns:p14="http://schemas.microsoft.com/office/powerpoint/2010/main" val="271691943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Competency Hearing vs. Insanity </a:t>
            </a:r>
            <a:r>
              <a:rPr lang="en-US" dirty="0" smtClean="0"/>
              <a:t>Defense</a:t>
            </a:r>
            <a:endParaRPr lang="en-US" dirty="0"/>
          </a:p>
        </p:txBody>
      </p:sp>
      <p:sp>
        <p:nvSpPr>
          <p:cNvPr id="4" name="Content Placeholder 3"/>
          <p:cNvSpPr>
            <a:spLocks noGrp="1"/>
          </p:cNvSpPr>
          <p:nvPr>
            <p:ph idx="1"/>
          </p:nvPr>
        </p:nvSpPr>
        <p:spPr/>
        <p:txBody>
          <a:bodyPr/>
          <a:lstStyle/>
          <a:p>
            <a:r>
              <a:rPr lang="en-US" sz="3600" dirty="0" smtClean="0"/>
              <a:t>(Cooperate and assist counsel with the legal defense)</a:t>
            </a:r>
            <a:endParaRPr lang="en-US" sz="3600" dirty="0"/>
          </a:p>
          <a:p>
            <a:pPr lvl="1"/>
            <a:r>
              <a:rPr lang="en-US" sz="3600" dirty="0"/>
              <a:t>Mental state at the time of the crime vs. mental state at the time of trial</a:t>
            </a:r>
          </a:p>
          <a:p>
            <a:pPr lvl="1"/>
            <a:r>
              <a:rPr lang="en-US" sz="3600" dirty="0"/>
              <a:t>Legal standard</a:t>
            </a:r>
          </a:p>
          <a:p>
            <a:pPr lvl="1"/>
            <a:r>
              <a:rPr lang="en-US" sz="3600" dirty="0"/>
              <a:t>Judge vs. jury</a:t>
            </a:r>
          </a:p>
          <a:p>
            <a:pPr lvl="1"/>
            <a:r>
              <a:rPr lang="en-US" sz="3600" dirty="0"/>
              <a:t>Consequences</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107</a:t>
            </a:fld>
            <a:endParaRPr lang="en-US" dirty="0"/>
          </a:p>
        </p:txBody>
      </p:sp>
    </p:spTree>
    <p:extLst>
      <p:ext uri="{BB962C8B-B14F-4D97-AF65-F5344CB8AC3E}">
        <p14:creationId xmlns:p14="http://schemas.microsoft.com/office/powerpoint/2010/main" val="151437732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Self-Defense</a:t>
            </a:r>
            <a:endParaRPr lang="en-US" dirty="0"/>
          </a:p>
        </p:txBody>
      </p:sp>
      <p:sp>
        <p:nvSpPr>
          <p:cNvPr id="4" name="Content Placeholder 3"/>
          <p:cNvSpPr>
            <a:spLocks noGrp="1"/>
          </p:cNvSpPr>
          <p:nvPr>
            <p:ph idx="1"/>
          </p:nvPr>
        </p:nvSpPr>
        <p:spPr/>
        <p:txBody>
          <a:bodyPr>
            <a:normAutofit/>
          </a:bodyPr>
          <a:lstStyle/>
          <a:p>
            <a:r>
              <a:rPr lang="en-US" sz="2400" dirty="0"/>
              <a:t>Deadly Force</a:t>
            </a:r>
          </a:p>
          <a:p>
            <a:r>
              <a:rPr lang="en-US" sz="2400" dirty="0"/>
              <a:t>(1) Reasonably believes that another is about to inflict death or serious bodily harm (includes robbery or kidnapping)</a:t>
            </a:r>
          </a:p>
          <a:p>
            <a:r>
              <a:rPr lang="en-US" sz="2400" dirty="0"/>
              <a:t>(2) Force reasonably necessary</a:t>
            </a:r>
          </a:p>
          <a:p>
            <a:r>
              <a:rPr lang="en-US" sz="2400" dirty="0"/>
              <a:t>(3) Generally no duty to retreat</a:t>
            </a:r>
          </a:p>
          <a:p>
            <a:r>
              <a:rPr lang="en-US" sz="2400" dirty="0"/>
              <a:t>(4) Without fault</a:t>
            </a:r>
          </a:p>
          <a:p>
            <a:r>
              <a:rPr lang="en-US" sz="2400" dirty="0"/>
              <a:t>(5) Non-aggressor (D may not always stay the aggressor)</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108</a:t>
            </a:fld>
            <a:endParaRPr lang="en-US" dirty="0"/>
          </a:p>
        </p:txBody>
      </p:sp>
    </p:spTree>
    <p:extLst>
      <p:ext uri="{BB962C8B-B14F-4D97-AF65-F5344CB8AC3E}">
        <p14:creationId xmlns:p14="http://schemas.microsoft.com/office/powerpoint/2010/main" val="2690768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Self-DEFENSE</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Non-deadly </a:t>
            </a:r>
            <a:r>
              <a:rPr lang="en-US" sz="2800" dirty="0"/>
              <a:t>Force</a:t>
            </a:r>
          </a:p>
          <a:p>
            <a:r>
              <a:rPr lang="en-US" sz="2800" dirty="0"/>
              <a:t>(1) Reasonably believes that another is going to inflict imminent unlawful bodily harm</a:t>
            </a:r>
          </a:p>
          <a:p>
            <a:r>
              <a:rPr lang="en-US" sz="2800" dirty="0"/>
              <a:t>(2) Force reasonably necessary for protection </a:t>
            </a:r>
          </a:p>
          <a:p>
            <a:r>
              <a:rPr lang="en-US" sz="2800" dirty="0"/>
              <a:t>(3) No duty to retreat</a:t>
            </a:r>
          </a:p>
          <a:p>
            <a:r>
              <a:rPr lang="en-US" sz="2800" dirty="0"/>
              <a:t>(4) Without fault</a:t>
            </a:r>
          </a:p>
          <a:p>
            <a:r>
              <a:rPr lang="en-US" sz="2800" dirty="0"/>
              <a:t>(5) Non-aggressor (D may not always stay the aggressor)</a:t>
            </a:r>
          </a:p>
          <a:p>
            <a:endParaRPr lang="en-US"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109</a:t>
            </a:fld>
            <a:endParaRPr lang="en-US" dirty="0"/>
          </a:p>
        </p:txBody>
      </p:sp>
    </p:spTree>
    <p:extLst>
      <p:ext uri="{BB962C8B-B14F-4D97-AF65-F5344CB8AC3E}">
        <p14:creationId xmlns:p14="http://schemas.microsoft.com/office/powerpoint/2010/main" val="113545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Requirements for a Crime</a:t>
            </a:r>
            <a:endParaRPr lang="en-US" dirty="0"/>
          </a:p>
        </p:txBody>
      </p:sp>
      <p:sp>
        <p:nvSpPr>
          <p:cNvPr id="3" name="Content Placeholder 2"/>
          <p:cNvSpPr>
            <a:spLocks noGrp="1"/>
          </p:cNvSpPr>
          <p:nvPr>
            <p:ph idx="1"/>
          </p:nvPr>
        </p:nvSpPr>
        <p:spPr/>
        <p:txBody>
          <a:bodyPr>
            <a:normAutofit fontScale="92500" lnSpcReduction="20000"/>
          </a:bodyPr>
          <a:lstStyle/>
          <a:p>
            <a:r>
              <a:rPr lang="en-US" sz="3000" dirty="0" err="1" smtClean="0"/>
              <a:t>Actus</a:t>
            </a:r>
            <a:r>
              <a:rPr lang="en-US" sz="3000" dirty="0" smtClean="0"/>
              <a:t> Reus</a:t>
            </a:r>
          </a:p>
          <a:p>
            <a:pPr lvl="1"/>
            <a:r>
              <a:rPr lang="en-US" sz="3000" dirty="0" smtClean="0"/>
              <a:t>Proscribed Act (Guilty Act)</a:t>
            </a:r>
            <a:endParaRPr lang="en-US" sz="3000" dirty="0"/>
          </a:p>
          <a:p>
            <a:r>
              <a:rPr lang="en-US" sz="3000" dirty="0" err="1"/>
              <a:t>Mens</a:t>
            </a:r>
            <a:r>
              <a:rPr lang="en-US" sz="3000" dirty="0"/>
              <a:t> Rea</a:t>
            </a:r>
          </a:p>
          <a:p>
            <a:pPr lvl="1"/>
            <a:r>
              <a:rPr lang="en-US" sz="3000" dirty="0"/>
              <a:t>Mental State (Guilty Mind</a:t>
            </a:r>
            <a:r>
              <a:rPr lang="en-US" sz="3000" dirty="0" smtClean="0"/>
              <a:t>)</a:t>
            </a:r>
          </a:p>
          <a:p>
            <a:r>
              <a:rPr lang="en-US" sz="3000" dirty="0" smtClean="0"/>
              <a:t>Concurrence:  </a:t>
            </a:r>
          </a:p>
          <a:p>
            <a:pPr lvl="1"/>
            <a:r>
              <a:rPr lang="en-US" sz="3000" dirty="0" smtClean="0"/>
              <a:t>Actus Reus and Mens Rea exist at the same time</a:t>
            </a:r>
            <a:endParaRPr lang="en-US" sz="3000" dirty="0"/>
          </a:p>
          <a:p>
            <a:r>
              <a:rPr lang="en-US" sz="3000" dirty="0" smtClean="0"/>
              <a:t>Causation</a:t>
            </a:r>
          </a:p>
          <a:p>
            <a:pPr lvl="1"/>
            <a:r>
              <a:rPr lang="en-US" sz="3000" dirty="0" smtClean="0"/>
              <a:t>Link between the act and the harmful result (1) direct cause and (2) proximate cause</a:t>
            </a:r>
          </a:p>
          <a:p>
            <a:endParaRPr lang="en-US" dirty="0"/>
          </a:p>
          <a:p>
            <a:pPr marL="0" indent="0">
              <a:buNone/>
            </a:pPr>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11</a:t>
            </a:fld>
            <a:endParaRPr lang="en-US" dirty="0"/>
          </a:p>
        </p:txBody>
      </p:sp>
    </p:spTree>
    <p:extLst>
      <p:ext uri="{BB962C8B-B14F-4D97-AF65-F5344CB8AC3E}">
        <p14:creationId xmlns:p14="http://schemas.microsoft.com/office/powerpoint/2010/main" val="374938902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Deadly Force</a:t>
            </a:r>
            <a:endParaRPr lang="en-US" dirty="0"/>
          </a:p>
        </p:txBody>
      </p:sp>
      <p:sp>
        <p:nvSpPr>
          <p:cNvPr id="4" name="Content Placeholder 3"/>
          <p:cNvSpPr>
            <a:spLocks noGrp="1"/>
          </p:cNvSpPr>
          <p:nvPr>
            <p:ph idx="1"/>
          </p:nvPr>
        </p:nvSpPr>
        <p:spPr/>
        <p:txBody>
          <a:bodyPr>
            <a:normAutofit lnSpcReduction="10000"/>
          </a:bodyPr>
          <a:lstStyle/>
          <a:p>
            <a:r>
              <a:rPr lang="en-US" sz="2800" dirty="0"/>
              <a:t>Duty to Retreat (Majority and Minority Rules)</a:t>
            </a:r>
          </a:p>
          <a:p>
            <a:pPr lvl="1"/>
            <a:r>
              <a:rPr lang="en-US" sz="2800" dirty="0"/>
              <a:t>No duty to retreat for non-deadly force </a:t>
            </a:r>
          </a:p>
          <a:p>
            <a:pPr lvl="1"/>
            <a:r>
              <a:rPr lang="en-US" sz="2800" dirty="0"/>
              <a:t>Majority says you don’t have to retreat before using deadly force</a:t>
            </a:r>
          </a:p>
          <a:p>
            <a:pPr lvl="1"/>
            <a:r>
              <a:rPr lang="en-US" sz="2800" dirty="0"/>
              <a:t>Minority says you do have to retreat before using deadly force</a:t>
            </a:r>
          </a:p>
          <a:p>
            <a:pPr lvl="2"/>
            <a:r>
              <a:rPr lang="en-US" sz="2800" dirty="0"/>
              <a:t>Home</a:t>
            </a:r>
          </a:p>
          <a:p>
            <a:pPr lvl="2"/>
            <a:r>
              <a:rPr lang="en-US" sz="2800" dirty="0"/>
              <a:t>Arrest</a:t>
            </a:r>
          </a:p>
          <a:p>
            <a:pPr lvl="2"/>
            <a:r>
              <a:rPr lang="en-US" sz="2800" dirty="0"/>
              <a:t>Robbery or kidnapping</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110</a:t>
            </a:fld>
            <a:endParaRPr lang="en-US" dirty="0"/>
          </a:p>
        </p:txBody>
      </p:sp>
    </p:spTree>
    <p:extLst>
      <p:ext uri="{BB962C8B-B14F-4D97-AF65-F5344CB8AC3E}">
        <p14:creationId xmlns:p14="http://schemas.microsoft.com/office/powerpoint/2010/main" val="795045323"/>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Self-Defense Lethal Force</a:t>
            </a:r>
            <a:endParaRPr lang="en-US" dirty="0"/>
          </a:p>
        </p:txBody>
      </p:sp>
      <p:sp>
        <p:nvSpPr>
          <p:cNvPr id="4" name="Content Placeholder 3"/>
          <p:cNvSpPr>
            <a:spLocks noGrp="1"/>
          </p:cNvSpPr>
          <p:nvPr>
            <p:ph idx="1"/>
          </p:nvPr>
        </p:nvSpPr>
        <p:spPr>
          <a:xfrm>
            <a:off x="768096" y="1524000"/>
            <a:ext cx="8833104" cy="4785360"/>
          </a:xfrm>
        </p:spPr>
        <p:txBody>
          <a:bodyPr>
            <a:noAutofit/>
          </a:bodyPr>
          <a:lstStyle/>
          <a:p>
            <a:endParaRPr lang="en-US" sz="2400" dirty="0" smtClean="0"/>
          </a:p>
          <a:p>
            <a:r>
              <a:rPr lang="en-US" sz="2400" dirty="0" smtClean="0"/>
              <a:t>Affirmative Defense </a:t>
            </a:r>
          </a:p>
          <a:p>
            <a:pPr lvl="1"/>
            <a:r>
              <a:rPr lang="en-US" sz="2400" dirty="0" smtClean="0"/>
              <a:t>Not at Fault</a:t>
            </a:r>
          </a:p>
          <a:p>
            <a:pPr lvl="2"/>
            <a:r>
              <a:rPr lang="en-US" sz="2400" dirty="0" smtClean="0"/>
              <a:t>Self-defense may return to an aggressor who withdrawals</a:t>
            </a:r>
          </a:p>
          <a:p>
            <a:pPr lvl="1"/>
            <a:r>
              <a:rPr lang="en-US" sz="2400" dirty="0" smtClean="0"/>
              <a:t>Belief in imminent death or great bodily harm</a:t>
            </a:r>
          </a:p>
          <a:p>
            <a:pPr lvl="2"/>
            <a:r>
              <a:rPr lang="en-US" sz="2400" dirty="0" smtClean="0"/>
              <a:t>Belief must reasonable (objective) and honestly (subjective) held</a:t>
            </a:r>
          </a:p>
          <a:p>
            <a:pPr lvl="1"/>
            <a:r>
              <a:rPr lang="en-US" sz="2400" dirty="0" smtClean="0"/>
              <a:t>No violation of duty to retreat</a:t>
            </a:r>
          </a:p>
          <a:p>
            <a:pPr lvl="2"/>
            <a:r>
              <a:rPr lang="en-US" sz="2400" dirty="0" smtClean="0"/>
              <a:t>Can’t do it safely</a:t>
            </a:r>
          </a:p>
          <a:p>
            <a:pPr lvl="2"/>
            <a:r>
              <a:rPr lang="en-US" sz="2400" dirty="0" smtClean="0"/>
              <a:t>Home or car (presumed to have acted in </a:t>
            </a:r>
            <a:r>
              <a:rPr lang="en-US" sz="2400" smtClean="0"/>
              <a:t>self </a:t>
            </a:r>
            <a:r>
              <a:rPr lang="en-US" sz="2400" smtClean="0"/>
              <a:t>defense </a:t>
            </a:r>
            <a:r>
              <a:rPr lang="en-US" sz="2400" dirty="0" smtClean="0"/>
              <a:t>when using defensive force against someone who enters or has unlawfully entered the house or car of the D)</a:t>
            </a:r>
            <a:endParaRPr lang="en-US" sz="2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111</a:t>
            </a:fld>
            <a:endParaRPr lang="en-US" dirty="0"/>
          </a:p>
        </p:txBody>
      </p:sp>
    </p:spTree>
    <p:extLst>
      <p:ext uri="{BB962C8B-B14F-4D97-AF65-F5344CB8AC3E}">
        <p14:creationId xmlns:p14="http://schemas.microsoft.com/office/powerpoint/2010/main" val="195063619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Defense of Others</a:t>
            </a:r>
            <a:endParaRPr lang="en-US" dirty="0"/>
          </a:p>
        </p:txBody>
      </p:sp>
      <p:sp>
        <p:nvSpPr>
          <p:cNvPr id="4" name="Content Placeholder 3"/>
          <p:cNvSpPr>
            <a:spLocks noGrp="1"/>
          </p:cNvSpPr>
          <p:nvPr>
            <p:ph idx="1"/>
          </p:nvPr>
        </p:nvSpPr>
        <p:spPr/>
        <p:txBody>
          <a:bodyPr>
            <a:noAutofit/>
          </a:bodyPr>
          <a:lstStyle/>
          <a:p>
            <a:pPr marL="91440" lvl="1" indent="-91440">
              <a:spcBef>
                <a:spcPts val="1200"/>
              </a:spcBef>
              <a:spcAft>
                <a:spcPts val="200"/>
              </a:spcAft>
              <a:buSzPct val="100000"/>
              <a:buFont typeface="Tw Cen MT" panose="020B0602020104020603" pitchFamily="34" charset="0"/>
              <a:buChar char=" "/>
            </a:pPr>
            <a:r>
              <a:rPr lang="en-US" sz="3200" dirty="0"/>
              <a:t>Alter Ego (Minority Rule</a:t>
            </a:r>
            <a:r>
              <a:rPr lang="en-US" sz="3200" dirty="0" smtClean="0"/>
              <a:t>)</a:t>
            </a:r>
          </a:p>
          <a:p>
            <a:pPr lvl="1"/>
            <a:r>
              <a:rPr lang="en-US" sz="3200" dirty="0" smtClean="0"/>
              <a:t>May use reasonably necessary force to defend the family member to the extent as the person would be entitled to use force in self defense</a:t>
            </a:r>
            <a:endParaRPr lang="en-US" sz="3200" dirty="0"/>
          </a:p>
          <a:p>
            <a:endParaRPr lang="en-US" sz="3200"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112</a:t>
            </a:fld>
            <a:endParaRPr lang="en-US" dirty="0"/>
          </a:p>
        </p:txBody>
      </p:sp>
    </p:spTree>
    <p:extLst>
      <p:ext uri="{BB962C8B-B14F-4D97-AF65-F5344CB8AC3E}">
        <p14:creationId xmlns:p14="http://schemas.microsoft.com/office/powerpoint/2010/main" val="262615872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Unlawful Arrest</a:t>
            </a:r>
            <a:endParaRPr lang="en-US" dirty="0"/>
          </a:p>
        </p:txBody>
      </p:sp>
      <p:sp>
        <p:nvSpPr>
          <p:cNvPr id="4" name="Content Placeholder 3"/>
          <p:cNvSpPr>
            <a:spLocks noGrp="1"/>
          </p:cNvSpPr>
          <p:nvPr>
            <p:ph idx="1"/>
          </p:nvPr>
        </p:nvSpPr>
        <p:spPr/>
        <p:txBody>
          <a:bodyPr/>
          <a:lstStyle/>
          <a:p>
            <a:endParaRPr lang="en-US" dirty="0"/>
          </a:p>
          <a:p>
            <a:r>
              <a:rPr lang="en-US" sz="3200" dirty="0" smtClean="0"/>
              <a:t>D cannot resist an illegal arrest by law enforcement if D knows he is being arrested by law enforcement (minority jurisdiction) </a:t>
            </a:r>
          </a:p>
          <a:p>
            <a:endParaRPr lang="en-US" sz="3200" dirty="0"/>
          </a:p>
          <a:p>
            <a:r>
              <a:rPr lang="en-US" sz="3200" dirty="0" smtClean="0"/>
              <a:t>D cannot be charged with resisting arrest for an unlawful arrest</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113</a:t>
            </a:fld>
            <a:endParaRPr lang="en-US" dirty="0"/>
          </a:p>
        </p:txBody>
      </p:sp>
    </p:spTree>
    <p:extLst>
      <p:ext uri="{BB962C8B-B14F-4D97-AF65-F5344CB8AC3E}">
        <p14:creationId xmlns:p14="http://schemas.microsoft.com/office/powerpoint/2010/main" val="2745891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Actus</a:t>
            </a:r>
            <a:r>
              <a:rPr lang="en-US" dirty="0" smtClean="0"/>
              <a:t> Reus</a:t>
            </a:r>
            <a:endParaRPr lang="en-US" dirty="0"/>
          </a:p>
        </p:txBody>
      </p:sp>
      <p:sp>
        <p:nvSpPr>
          <p:cNvPr id="3" name="Content Placeholder 2"/>
          <p:cNvSpPr>
            <a:spLocks noGrp="1"/>
          </p:cNvSpPr>
          <p:nvPr>
            <p:ph idx="1"/>
          </p:nvPr>
        </p:nvSpPr>
        <p:spPr>
          <a:xfrm>
            <a:off x="768096" y="2301240"/>
            <a:ext cx="8528304" cy="4023360"/>
          </a:xfrm>
        </p:spPr>
        <p:txBody>
          <a:bodyPr>
            <a:normAutofit fontScale="92500" lnSpcReduction="20000"/>
          </a:bodyPr>
          <a:lstStyle/>
          <a:p>
            <a:pPr marL="109728" indent="0">
              <a:buNone/>
            </a:pPr>
            <a:r>
              <a:rPr lang="en-US" sz="2800" dirty="0" smtClean="0"/>
              <a:t>Actus Reus (Proscribed Act)</a:t>
            </a:r>
          </a:p>
          <a:p>
            <a:pPr lvl="1"/>
            <a:r>
              <a:rPr lang="en-US" sz="2800" dirty="0"/>
              <a:t>Voluntary </a:t>
            </a:r>
          </a:p>
          <a:p>
            <a:pPr lvl="1"/>
            <a:r>
              <a:rPr lang="en-US" sz="2800" dirty="0"/>
              <a:t>Reflex or convulsion does not give rise to criminal liability  (Seizure example)</a:t>
            </a:r>
          </a:p>
          <a:p>
            <a:pPr lvl="1"/>
            <a:r>
              <a:rPr lang="en-US" sz="2800" dirty="0"/>
              <a:t>Unconsciousness </a:t>
            </a:r>
            <a:r>
              <a:rPr lang="en-US" sz="2800" dirty="0" smtClean="0"/>
              <a:t>or sleep does </a:t>
            </a:r>
            <a:r>
              <a:rPr lang="en-US" sz="2800" dirty="0"/>
              <a:t>not count</a:t>
            </a:r>
          </a:p>
          <a:p>
            <a:pPr lvl="1"/>
            <a:r>
              <a:rPr lang="en-US" sz="2800" dirty="0"/>
              <a:t>No criminal liability for an omission unless you have a </a:t>
            </a:r>
            <a:r>
              <a:rPr lang="en-US" sz="2800" dirty="0" smtClean="0"/>
              <a:t>duty</a:t>
            </a:r>
          </a:p>
          <a:p>
            <a:pPr lvl="2"/>
            <a:r>
              <a:rPr lang="en-US" sz="2800" dirty="0" smtClean="0"/>
              <a:t>Statute</a:t>
            </a:r>
          </a:p>
          <a:p>
            <a:pPr lvl="2"/>
            <a:r>
              <a:rPr lang="en-US" sz="2800" dirty="0" smtClean="0"/>
              <a:t>Contract</a:t>
            </a:r>
          </a:p>
          <a:p>
            <a:pPr lvl="2"/>
            <a:r>
              <a:rPr lang="en-US" sz="2800" dirty="0" smtClean="0"/>
              <a:t>Special dependency</a:t>
            </a:r>
          </a:p>
          <a:p>
            <a:pPr lvl="2"/>
            <a:r>
              <a:rPr lang="en-US" sz="2800" dirty="0" smtClean="0"/>
              <a:t>Make the situation worse</a:t>
            </a:r>
          </a:p>
          <a:p>
            <a:pPr lvl="2"/>
            <a:r>
              <a:rPr lang="en-US" sz="2800" dirty="0" smtClean="0"/>
              <a:t>Cause the initial problem</a:t>
            </a:r>
            <a:endParaRPr lang="en-US" sz="2800" dirty="0"/>
          </a:p>
          <a:p>
            <a:pPr lvl="1"/>
            <a:endParaRPr lang="en-US" dirty="0" smtClean="0"/>
          </a:p>
          <a:p>
            <a:pPr marL="109728" indent="0">
              <a:buNone/>
            </a:pPr>
            <a:endParaRPr lang="en-US" b="1" dirty="0" smtClean="0">
              <a:solidFill>
                <a:schemeClr val="bg2">
                  <a:lumMod val="25000"/>
                  <a:lumOff val="75000"/>
                </a:schemeClr>
              </a:solidFill>
            </a:endParaRPr>
          </a:p>
          <a:p>
            <a:endParaRPr lang="en-US" dirty="0" smtClean="0">
              <a:solidFill>
                <a:schemeClr val="bg2">
                  <a:lumMod val="25000"/>
                  <a:lumOff val="75000"/>
                </a:schemeClr>
              </a:solidFill>
            </a:endParaRPr>
          </a:p>
        </p:txBody>
      </p:sp>
      <p:sp>
        <p:nvSpPr>
          <p:cNvPr id="4" name="Slide Number Placeholder 3"/>
          <p:cNvSpPr>
            <a:spLocks noGrp="1"/>
          </p:cNvSpPr>
          <p:nvPr>
            <p:ph type="sldNum" sz="quarter" idx="12"/>
          </p:nvPr>
        </p:nvSpPr>
        <p:spPr/>
        <p:txBody>
          <a:bodyPr/>
          <a:lstStyle/>
          <a:p>
            <a:fld id="{901AF9EA-65AC-4665-9C77-1EC8FFC9F410}" type="slidenum">
              <a:rPr lang="en-US" smtClean="0">
                <a:solidFill>
                  <a:schemeClr val="bg1"/>
                </a:solidFill>
              </a:rPr>
              <a:pPr/>
              <a:t>12</a:t>
            </a:fld>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2921.22 Failure to Report a crime</a:t>
            </a:r>
            <a:endParaRPr lang="en-US" dirty="0"/>
          </a:p>
        </p:txBody>
      </p:sp>
      <p:sp>
        <p:nvSpPr>
          <p:cNvPr id="3" name="Content Placeholder 2"/>
          <p:cNvSpPr>
            <a:spLocks noGrp="1"/>
          </p:cNvSpPr>
          <p:nvPr>
            <p:ph idx="1"/>
          </p:nvPr>
        </p:nvSpPr>
        <p:spPr/>
        <p:txBody>
          <a:bodyPr/>
          <a:lstStyle/>
          <a:p>
            <a:r>
              <a:rPr lang="en-US" sz="2400" dirty="0"/>
              <a:t>(1) Except as provided in division (A)(2) of this section, no person, knowing that a felony has been or is being committed, shall knowingly fail to report such information to law enforcement authorities. </a:t>
            </a:r>
          </a:p>
          <a:p>
            <a:endParaRPr lang="en-US" sz="2400" dirty="0"/>
          </a:p>
          <a:p>
            <a:r>
              <a:rPr lang="en-US" sz="2400" dirty="0"/>
              <a:t>(2) No person, knowing that a violation of division (B) of section 2913.04 of the Revised Code has been, or is being committed or that the person has received information derived from such a violation, shall knowingly fail to report the violation to law enforcement authorities.</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13</a:t>
            </a:fld>
            <a:endParaRPr lang="en-US" dirty="0"/>
          </a:p>
        </p:txBody>
      </p:sp>
    </p:spTree>
    <p:extLst>
      <p:ext uri="{BB962C8B-B14F-4D97-AF65-F5344CB8AC3E}">
        <p14:creationId xmlns:p14="http://schemas.microsoft.com/office/powerpoint/2010/main" val="270100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Vicarious Liability</a:t>
            </a:r>
            <a:endParaRPr lang="en-US" dirty="0"/>
          </a:p>
        </p:txBody>
      </p:sp>
      <p:sp>
        <p:nvSpPr>
          <p:cNvPr id="4" name="Content Placeholder 3"/>
          <p:cNvSpPr>
            <a:spLocks noGrp="1"/>
          </p:cNvSpPr>
          <p:nvPr>
            <p:ph idx="1"/>
          </p:nvPr>
        </p:nvSpPr>
        <p:spPr/>
        <p:txBody>
          <a:bodyPr>
            <a:noAutofit/>
          </a:bodyPr>
          <a:lstStyle/>
          <a:p>
            <a:r>
              <a:rPr lang="en-US" sz="2800" dirty="0" err="1" smtClean="0"/>
              <a:t>Unresponsible</a:t>
            </a:r>
            <a:r>
              <a:rPr lang="en-US" sz="2800" dirty="0" smtClean="0"/>
              <a:t> Agent</a:t>
            </a:r>
            <a:endParaRPr lang="en-US" sz="2800" dirty="0"/>
          </a:p>
          <a:p>
            <a:r>
              <a:rPr lang="en-US" sz="2800" dirty="0" smtClean="0"/>
              <a:t>Accomplice Conduct</a:t>
            </a:r>
          </a:p>
          <a:p>
            <a:pPr lvl="1"/>
            <a:r>
              <a:rPr lang="en-US" sz="2800" dirty="0" smtClean="0"/>
              <a:t>Reasonably foreseeable acts of an accomplice</a:t>
            </a:r>
            <a:endParaRPr lang="en-US" sz="2800" dirty="0"/>
          </a:p>
          <a:p>
            <a:r>
              <a:rPr lang="en-US" sz="2800" dirty="0" smtClean="0"/>
              <a:t>Co-Conspirator Conduct</a:t>
            </a:r>
          </a:p>
          <a:p>
            <a:pPr lvl="1"/>
            <a:r>
              <a:rPr lang="en-US" sz="2800" dirty="0" smtClean="0"/>
              <a:t>Acts of a co-conspirator done in furtherance of the conspiracy</a:t>
            </a:r>
            <a:endParaRPr lang="en-US" sz="2800" dirty="0"/>
          </a:p>
          <a:p>
            <a:r>
              <a:rPr lang="en-US" sz="2800" dirty="0" smtClean="0"/>
              <a:t>Employer-Employee</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14</a:t>
            </a:fld>
            <a:endParaRPr lang="en-US" dirty="0"/>
          </a:p>
        </p:txBody>
      </p:sp>
    </p:spTree>
    <p:extLst>
      <p:ext uri="{BB962C8B-B14F-4D97-AF65-F5344CB8AC3E}">
        <p14:creationId xmlns:p14="http://schemas.microsoft.com/office/powerpoint/2010/main" val="1921434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CoRporate</a:t>
            </a:r>
            <a:r>
              <a:rPr lang="en-US" dirty="0" smtClean="0"/>
              <a:t> Liability</a:t>
            </a:r>
            <a:endParaRPr lang="en-US" dirty="0"/>
          </a:p>
        </p:txBody>
      </p:sp>
      <p:sp>
        <p:nvSpPr>
          <p:cNvPr id="3" name="Content Placeholder 2"/>
          <p:cNvSpPr>
            <a:spLocks noGrp="1"/>
          </p:cNvSpPr>
          <p:nvPr>
            <p:ph idx="1"/>
          </p:nvPr>
        </p:nvSpPr>
        <p:spPr/>
        <p:txBody>
          <a:bodyPr/>
          <a:lstStyle/>
          <a:p>
            <a:r>
              <a:rPr lang="en-US" dirty="0" smtClean="0"/>
              <a:t>Corporations can be criminally liable for the actions of their employees.  This was not true at CL but is true today.</a:t>
            </a:r>
          </a:p>
          <a:p>
            <a:r>
              <a:rPr lang="en-US" dirty="0" smtClean="0"/>
              <a:t>Agent acting within the scope of his office or employment</a:t>
            </a:r>
          </a:p>
          <a:p>
            <a:r>
              <a:rPr lang="en-US" dirty="0" smtClean="0"/>
              <a:t>Or </a:t>
            </a:r>
          </a:p>
          <a:p>
            <a:r>
              <a:rPr lang="en-US" dirty="0" smtClean="0"/>
              <a:t>A corporate agent high enough in the corporate structure that his acts reflects </a:t>
            </a:r>
            <a:r>
              <a:rPr lang="en-US" smtClean="0"/>
              <a:t>corporate policy </a:t>
            </a:r>
            <a:endParaRPr lang="en-US" dirty="0" smtClean="0"/>
          </a:p>
        </p:txBody>
      </p:sp>
      <p:sp>
        <p:nvSpPr>
          <p:cNvPr id="4" name="Slide Number Placeholder 3"/>
          <p:cNvSpPr>
            <a:spLocks noGrp="1"/>
          </p:cNvSpPr>
          <p:nvPr>
            <p:ph type="sldNum" sz="quarter" idx="12"/>
          </p:nvPr>
        </p:nvSpPr>
        <p:spPr/>
        <p:txBody>
          <a:bodyPr/>
          <a:lstStyle/>
          <a:p>
            <a:fld id="{901AF9EA-65AC-4665-9C77-1EC8FFC9F410}" type="slidenum">
              <a:rPr lang="en-US" smtClean="0"/>
              <a:pPr/>
              <a:t>15</a:t>
            </a:fld>
            <a:endParaRPr lang="en-US" dirty="0"/>
          </a:p>
        </p:txBody>
      </p:sp>
    </p:spTree>
    <p:extLst>
      <p:ext uri="{BB962C8B-B14F-4D97-AF65-F5344CB8AC3E}">
        <p14:creationId xmlns:p14="http://schemas.microsoft.com/office/powerpoint/2010/main" val="6951476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Mens</a:t>
            </a:r>
            <a:r>
              <a:rPr lang="en-US" dirty="0" smtClean="0"/>
              <a:t> Rea</a:t>
            </a:r>
            <a:endParaRPr lang="en-US" dirty="0"/>
          </a:p>
        </p:txBody>
      </p:sp>
      <p:sp>
        <p:nvSpPr>
          <p:cNvPr id="4" name="Content Placeholder 3"/>
          <p:cNvSpPr>
            <a:spLocks noGrp="1"/>
          </p:cNvSpPr>
          <p:nvPr>
            <p:ph idx="1"/>
          </p:nvPr>
        </p:nvSpPr>
        <p:spPr/>
        <p:txBody>
          <a:bodyPr/>
          <a:lstStyle/>
          <a:p>
            <a:r>
              <a:rPr lang="en-US" sz="4000" dirty="0" smtClean="0"/>
              <a:t>Mental States</a:t>
            </a:r>
          </a:p>
          <a:p>
            <a:pPr lvl="1"/>
            <a:r>
              <a:rPr lang="en-US" sz="4000" dirty="0" smtClean="0"/>
              <a:t>Specific Intent and General Intent</a:t>
            </a:r>
          </a:p>
          <a:p>
            <a:pPr lvl="1"/>
            <a:r>
              <a:rPr lang="en-US" sz="4000" dirty="0" smtClean="0"/>
              <a:t>Malice (Murder and Arson)</a:t>
            </a:r>
          </a:p>
          <a:p>
            <a:pPr lvl="1"/>
            <a:r>
              <a:rPr lang="en-US" sz="4000" dirty="0" smtClean="0"/>
              <a:t>Strict Liability</a:t>
            </a:r>
          </a:p>
          <a:p>
            <a:pPr lvl="1"/>
            <a:r>
              <a:rPr lang="en-US" sz="4000" dirty="0" smtClean="0"/>
              <a:t>MPC</a:t>
            </a:r>
          </a:p>
          <a:p>
            <a:pPr marL="274320" lvl="1" indent="0">
              <a:buNone/>
            </a:pP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16</a:t>
            </a:fld>
            <a:endParaRPr lang="en-US" dirty="0"/>
          </a:p>
        </p:txBody>
      </p:sp>
    </p:spTree>
    <p:extLst>
      <p:ext uri="{BB962C8B-B14F-4D97-AF65-F5344CB8AC3E}">
        <p14:creationId xmlns:p14="http://schemas.microsoft.com/office/powerpoint/2010/main" val="3238062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Intent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Specific Intent</a:t>
            </a:r>
          </a:p>
          <a:p>
            <a:pPr lvl="1"/>
            <a:r>
              <a:rPr lang="en-US" sz="3200" dirty="0" smtClean="0"/>
              <a:t>Intent to engage in certain activity beyond the initial </a:t>
            </a:r>
            <a:r>
              <a:rPr lang="en-US" sz="3200" dirty="0" err="1" smtClean="0"/>
              <a:t>actus</a:t>
            </a:r>
            <a:r>
              <a:rPr lang="en-US" sz="3200" dirty="0" smtClean="0"/>
              <a:t> </a:t>
            </a:r>
            <a:r>
              <a:rPr lang="en-US" sz="3200" dirty="0" err="1" smtClean="0"/>
              <a:t>reus</a:t>
            </a:r>
            <a:r>
              <a:rPr lang="en-US" sz="3200" dirty="0" smtClean="0"/>
              <a:t> e.g., burglary</a:t>
            </a:r>
          </a:p>
          <a:p>
            <a:pPr lvl="1"/>
            <a:r>
              <a:rPr lang="en-US" sz="3200" dirty="0" smtClean="0"/>
              <a:t>Conduct will have some future impact e.g., hindering prosecution</a:t>
            </a:r>
          </a:p>
          <a:p>
            <a:pPr lvl="1"/>
            <a:r>
              <a:rPr lang="en-US" sz="3200" dirty="0"/>
              <a:t>T</a:t>
            </a:r>
            <a:r>
              <a:rPr lang="en-US" sz="3200" dirty="0" smtClean="0"/>
              <a:t>he defendant must be aware of a statutory attendant circumstances e.g., receiving stolen property</a:t>
            </a:r>
            <a:endParaRPr lang="en-US" sz="3200" dirty="0"/>
          </a:p>
          <a:p>
            <a:pPr lvl="1"/>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17</a:t>
            </a:fld>
            <a:endParaRPr lang="en-US" dirty="0"/>
          </a:p>
        </p:txBody>
      </p:sp>
    </p:spTree>
    <p:extLst>
      <p:ext uri="{BB962C8B-B14F-4D97-AF65-F5344CB8AC3E}">
        <p14:creationId xmlns:p14="http://schemas.microsoft.com/office/powerpoint/2010/main" val="26452627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Intent</a:t>
            </a:r>
            <a:endParaRPr lang="en-US" dirty="0"/>
          </a:p>
        </p:txBody>
      </p:sp>
      <p:sp>
        <p:nvSpPr>
          <p:cNvPr id="4" name="Content Placeholder 3"/>
          <p:cNvSpPr>
            <a:spLocks noGrp="1"/>
          </p:cNvSpPr>
          <p:nvPr>
            <p:ph idx="1"/>
          </p:nvPr>
        </p:nvSpPr>
        <p:spPr/>
        <p:txBody>
          <a:bodyPr>
            <a:normAutofit/>
          </a:bodyPr>
          <a:lstStyle/>
          <a:p>
            <a:r>
              <a:rPr lang="en-US" dirty="0" smtClean="0"/>
              <a:t>Specific Intent Crimes (SCARF BAFFLE)</a:t>
            </a:r>
          </a:p>
          <a:p>
            <a:pPr lvl="1"/>
            <a:r>
              <a:rPr lang="en-US" b="1" dirty="0" smtClean="0"/>
              <a:t>S</a:t>
            </a:r>
            <a:r>
              <a:rPr lang="en-US" dirty="0" smtClean="0"/>
              <a:t>olicitation= Intent to have the person solicited commit the crime</a:t>
            </a:r>
          </a:p>
          <a:p>
            <a:pPr lvl="1"/>
            <a:r>
              <a:rPr lang="en-US" b="1" dirty="0"/>
              <a:t>C</a:t>
            </a:r>
            <a:r>
              <a:rPr lang="en-US" dirty="0"/>
              <a:t>onspiracy= Intent to have the crime completed</a:t>
            </a:r>
          </a:p>
          <a:p>
            <a:pPr lvl="1"/>
            <a:r>
              <a:rPr lang="en-US" b="1" dirty="0" smtClean="0"/>
              <a:t>A</a:t>
            </a:r>
            <a:r>
              <a:rPr lang="en-US" dirty="0" smtClean="0"/>
              <a:t>ttempt= Intent to complete the crime</a:t>
            </a:r>
          </a:p>
          <a:p>
            <a:pPr lvl="1"/>
            <a:r>
              <a:rPr lang="en-US" b="1" dirty="0"/>
              <a:t>R</a:t>
            </a:r>
            <a:r>
              <a:rPr lang="en-US" dirty="0"/>
              <a:t>obbery= Intent to permanently deprive </a:t>
            </a:r>
            <a:r>
              <a:rPr lang="en-US" dirty="0" smtClean="0"/>
              <a:t> property of another </a:t>
            </a:r>
          </a:p>
          <a:p>
            <a:pPr lvl="1"/>
            <a:r>
              <a:rPr lang="en-US" b="1" dirty="0" smtClean="0"/>
              <a:t>F</a:t>
            </a:r>
            <a:r>
              <a:rPr lang="en-US" dirty="0" smtClean="0"/>
              <a:t>irst Degree Premeditated Murder=Premeditated (where so defined)</a:t>
            </a:r>
          </a:p>
          <a:p>
            <a:pPr lvl="1"/>
            <a:r>
              <a:rPr lang="en-US" b="1" dirty="0"/>
              <a:t>B</a:t>
            </a:r>
            <a:r>
              <a:rPr lang="en-US" dirty="0"/>
              <a:t>urglary= Intent at the time of entry to commit a felony in the dwelling of another</a:t>
            </a:r>
          </a:p>
          <a:p>
            <a:pPr lvl="1"/>
            <a:r>
              <a:rPr lang="en-US" b="1" dirty="0" smtClean="0"/>
              <a:t>A</a:t>
            </a:r>
            <a:r>
              <a:rPr lang="en-US" dirty="0" smtClean="0"/>
              <a:t>ssault= Intent to commit a battery (rape and battery)</a:t>
            </a:r>
          </a:p>
          <a:p>
            <a:pPr lvl="1"/>
            <a:r>
              <a:rPr lang="en-US" b="1" dirty="0" smtClean="0"/>
              <a:t>F</a:t>
            </a:r>
            <a:r>
              <a:rPr lang="en-US" dirty="0" smtClean="0"/>
              <a:t>orgery= Intent to defraud</a:t>
            </a:r>
          </a:p>
          <a:p>
            <a:pPr lvl="1"/>
            <a:r>
              <a:rPr lang="en-US" b="1" dirty="0" smtClean="0"/>
              <a:t>F</a:t>
            </a:r>
            <a:r>
              <a:rPr lang="en-US" dirty="0" smtClean="0"/>
              <a:t>alse Pretenses= Intent to defraud</a:t>
            </a:r>
          </a:p>
          <a:p>
            <a:pPr lvl="1"/>
            <a:r>
              <a:rPr lang="en-US" b="1" dirty="0" smtClean="0"/>
              <a:t>L</a:t>
            </a:r>
            <a:r>
              <a:rPr lang="en-US" dirty="0" smtClean="0"/>
              <a:t>arceny=</a:t>
            </a:r>
            <a:r>
              <a:rPr lang="en-US" dirty="0"/>
              <a:t> Intent to permanently deprive  property of another </a:t>
            </a:r>
            <a:endParaRPr lang="en-US" dirty="0" smtClean="0"/>
          </a:p>
          <a:p>
            <a:pPr lvl="1"/>
            <a:r>
              <a:rPr lang="en-US" b="1" dirty="0" smtClean="0"/>
              <a:t>E</a:t>
            </a:r>
            <a:r>
              <a:rPr lang="en-US" dirty="0" smtClean="0"/>
              <a:t>mbezzlement= Intent to defraud</a:t>
            </a: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18</a:t>
            </a:fld>
            <a:endParaRPr lang="en-US" dirty="0"/>
          </a:p>
        </p:txBody>
      </p:sp>
    </p:spTree>
    <p:extLst>
      <p:ext uri="{BB962C8B-B14F-4D97-AF65-F5344CB8AC3E}">
        <p14:creationId xmlns:p14="http://schemas.microsoft.com/office/powerpoint/2010/main" val="4286065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Intent</a:t>
            </a:r>
            <a:endParaRPr lang="en-US" dirty="0"/>
          </a:p>
        </p:txBody>
      </p:sp>
      <p:sp>
        <p:nvSpPr>
          <p:cNvPr id="3" name="Content Placeholder 2"/>
          <p:cNvSpPr>
            <a:spLocks noGrp="1"/>
          </p:cNvSpPr>
          <p:nvPr>
            <p:ph idx="1"/>
          </p:nvPr>
        </p:nvSpPr>
        <p:spPr/>
        <p:txBody>
          <a:bodyPr>
            <a:normAutofit lnSpcReduction="10000"/>
          </a:bodyPr>
          <a:lstStyle/>
          <a:p>
            <a:r>
              <a:rPr lang="en-US" sz="3200" dirty="0"/>
              <a:t>General Intent</a:t>
            </a:r>
          </a:p>
          <a:p>
            <a:r>
              <a:rPr lang="en-US" sz="3200" dirty="0"/>
              <a:t>D is aware of all factors constituting a crime or the D has a morally culpable state of </a:t>
            </a:r>
            <a:r>
              <a:rPr lang="en-US" sz="3200" dirty="0" smtClean="0"/>
              <a:t>mind</a:t>
            </a:r>
          </a:p>
          <a:p>
            <a:pPr lvl="1"/>
            <a:r>
              <a:rPr lang="en-US" sz="3200" dirty="0" smtClean="0"/>
              <a:t>Battery</a:t>
            </a:r>
          </a:p>
          <a:p>
            <a:pPr lvl="1"/>
            <a:r>
              <a:rPr lang="en-US" sz="3200" dirty="0" smtClean="0"/>
              <a:t>Rape</a:t>
            </a:r>
          </a:p>
          <a:p>
            <a:pPr lvl="1"/>
            <a:r>
              <a:rPr lang="en-US" sz="3200" dirty="0" smtClean="0"/>
              <a:t>Kidnapping</a:t>
            </a:r>
          </a:p>
          <a:p>
            <a:pPr lvl="1"/>
            <a:r>
              <a:rPr lang="en-US" sz="3200" dirty="0" smtClean="0"/>
              <a:t>False Imprisonment </a:t>
            </a:r>
            <a:endParaRPr lang="en-US" sz="3200"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19</a:t>
            </a:fld>
            <a:endParaRPr lang="en-US" dirty="0"/>
          </a:p>
        </p:txBody>
      </p:sp>
    </p:spTree>
    <p:extLst>
      <p:ext uri="{BB962C8B-B14F-4D97-AF65-F5344CB8AC3E}">
        <p14:creationId xmlns:p14="http://schemas.microsoft.com/office/powerpoint/2010/main" val="3956027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Malum</a:t>
            </a:r>
            <a:r>
              <a:rPr lang="en-US" dirty="0" smtClean="0"/>
              <a:t> in Se and </a:t>
            </a:r>
            <a:r>
              <a:rPr lang="en-US" dirty="0" err="1" smtClean="0"/>
              <a:t>Malum</a:t>
            </a:r>
            <a:r>
              <a:rPr lang="en-US" dirty="0" smtClean="0"/>
              <a:t> </a:t>
            </a:r>
            <a:r>
              <a:rPr lang="en-US" dirty="0" err="1" smtClean="0"/>
              <a:t>Prohibitum</a:t>
            </a:r>
            <a:endParaRPr lang="en-US" dirty="0"/>
          </a:p>
        </p:txBody>
      </p:sp>
      <p:sp>
        <p:nvSpPr>
          <p:cNvPr id="4" name="Content Placeholder 3"/>
          <p:cNvSpPr>
            <a:spLocks noGrp="1"/>
          </p:cNvSpPr>
          <p:nvPr>
            <p:ph idx="1"/>
          </p:nvPr>
        </p:nvSpPr>
        <p:spPr/>
        <p:txBody>
          <a:bodyPr>
            <a:normAutofit/>
          </a:bodyPr>
          <a:lstStyle/>
          <a:p>
            <a:r>
              <a:rPr lang="en-US" sz="2800" dirty="0" err="1" smtClean="0"/>
              <a:t>Malum</a:t>
            </a:r>
            <a:r>
              <a:rPr lang="en-US" sz="2800" dirty="0" smtClean="0"/>
              <a:t> in se (wrong in itself)</a:t>
            </a:r>
          </a:p>
          <a:p>
            <a:pPr lvl="1"/>
            <a:r>
              <a:rPr lang="en-US" sz="2800" dirty="0" smtClean="0"/>
              <a:t>Inherently evil</a:t>
            </a:r>
          </a:p>
          <a:p>
            <a:pPr lvl="1"/>
            <a:endParaRPr lang="en-US" sz="2800" dirty="0" smtClean="0"/>
          </a:p>
          <a:p>
            <a:r>
              <a:rPr lang="en-US" sz="2800" dirty="0" err="1" smtClean="0"/>
              <a:t>Malum</a:t>
            </a:r>
            <a:r>
              <a:rPr lang="en-US" sz="2800" dirty="0" smtClean="0"/>
              <a:t> </a:t>
            </a:r>
            <a:r>
              <a:rPr lang="en-US" sz="2800" dirty="0" err="1" smtClean="0"/>
              <a:t>Prohibitum</a:t>
            </a:r>
            <a:endParaRPr lang="en-US" sz="2800" dirty="0" smtClean="0"/>
          </a:p>
          <a:p>
            <a:pPr lvl="1"/>
            <a:r>
              <a:rPr lang="en-US" sz="2800" dirty="0" smtClean="0"/>
              <a:t>Only wrong because it is prohibited by legislation</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2</a:t>
            </a:fld>
            <a:endParaRPr lang="en-US" dirty="0"/>
          </a:p>
        </p:txBody>
      </p:sp>
    </p:spTree>
    <p:extLst>
      <p:ext uri="{BB962C8B-B14F-4D97-AF65-F5344CB8AC3E}">
        <p14:creationId xmlns:p14="http://schemas.microsoft.com/office/powerpoint/2010/main" val="1314455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Attendant </a:t>
            </a:r>
            <a:r>
              <a:rPr lang="en-US" dirty="0" err="1" smtClean="0"/>
              <a:t>CIRcuMSTANCES</a:t>
            </a: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p>
          <a:p>
            <a:r>
              <a:rPr lang="en-US" sz="3200" dirty="0" smtClean="0"/>
              <a:t>Attendant Circumstances: Condition that must be present, in conjunction with the prohibited conduct or result.</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20</a:t>
            </a:fld>
            <a:endParaRPr lang="en-US" dirty="0"/>
          </a:p>
        </p:txBody>
      </p:sp>
    </p:spTree>
    <p:extLst>
      <p:ext uri="{BB962C8B-B14F-4D97-AF65-F5344CB8AC3E}">
        <p14:creationId xmlns:p14="http://schemas.microsoft.com/office/powerpoint/2010/main" val="39278000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Malice</a:t>
            </a:r>
            <a:endParaRPr lang="en-US" dirty="0"/>
          </a:p>
        </p:txBody>
      </p:sp>
      <p:sp>
        <p:nvSpPr>
          <p:cNvPr id="4" name="Content Placeholder 3"/>
          <p:cNvSpPr>
            <a:spLocks noGrp="1"/>
          </p:cNvSpPr>
          <p:nvPr>
            <p:ph idx="1"/>
          </p:nvPr>
        </p:nvSpPr>
        <p:spPr/>
        <p:txBody>
          <a:bodyPr>
            <a:normAutofit/>
          </a:bodyPr>
          <a:lstStyle/>
          <a:p>
            <a:r>
              <a:rPr lang="en-US" sz="3600" dirty="0" smtClean="0"/>
              <a:t>Malice </a:t>
            </a:r>
            <a:r>
              <a:rPr lang="en-US" sz="3600" dirty="0" err="1" smtClean="0"/>
              <a:t>mens</a:t>
            </a:r>
            <a:r>
              <a:rPr lang="en-US" sz="3600" dirty="0" smtClean="0"/>
              <a:t> rea only applies to murder (CL) and arson</a:t>
            </a:r>
          </a:p>
          <a:p>
            <a:pPr lvl="1"/>
            <a:r>
              <a:rPr lang="en-US" sz="3600" dirty="0" smtClean="0"/>
              <a:t>Created to prevent Ds from using Specific Intent defenses</a:t>
            </a:r>
          </a:p>
          <a:p>
            <a:pPr lvl="1"/>
            <a:r>
              <a:rPr lang="en-US" sz="3600" dirty="0" smtClean="0"/>
              <a:t>D recklessly disregarded an obvious or high risk that the particular harmful result would occur</a:t>
            </a:r>
            <a:endParaRPr lang="en-US" sz="36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21</a:t>
            </a:fld>
            <a:endParaRPr lang="en-US" dirty="0"/>
          </a:p>
        </p:txBody>
      </p:sp>
    </p:spTree>
    <p:extLst>
      <p:ext uri="{BB962C8B-B14F-4D97-AF65-F5344CB8AC3E}">
        <p14:creationId xmlns:p14="http://schemas.microsoft.com/office/powerpoint/2010/main" val="12054324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a:t>
            </a:r>
            <a:r>
              <a:rPr lang="en-US" dirty="0" err="1" smtClean="0"/>
              <a:t>LiabIlity</a:t>
            </a:r>
            <a:endParaRPr lang="en-US" dirty="0"/>
          </a:p>
        </p:txBody>
      </p:sp>
      <p:sp>
        <p:nvSpPr>
          <p:cNvPr id="4" name="Content Placeholder 3"/>
          <p:cNvSpPr>
            <a:spLocks noGrp="1"/>
          </p:cNvSpPr>
          <p:nvPr>
            <p:ph idx="1"/>
          </p:nvPr>
        </p:nvSpPr>
        <p:spPr/>
        <p:txBody>
          <a:bodyPr>
            <a:normAutofit/>
          </a:bodyPr>
          <a:lstStyle/>
          <a:p>
            <a:r>
              <a:rPr lang="en-US" sz="2400" dirty="0" smtClean="0"/>
              <a:t>Strict Liability </a:t>
            </a:r>
          </a:p>
          <a:p>
            <a:pPr lvl="1"/>
            <a:r>
              <a:rPr lang="en-US" sz="2400" dirty="0" smtClean="0"/>
              <a:t>No mens rea required</a:t>
            </a:r>
          </a:p>
          <a:p>
            <a:pPr lvl="1"/>
            <a:r>
              <a:rPr lang="en-US" sz="2400" dirty="0"/>
              <a:t>N</a:t>
            </a:r>
            <a:r>
              <a:rPr lang="en-US" sz="2400" dirty="0" smtClean="0"/>
              <a:t>o basis for acquittal on the ground of mistake of law</a:t>
            </a:r>
          </a:p>
          <a:p>
            <a:pPr lvl="1"/>
            <a:r>
              <a:rPr lang="en-US" sz="2400" dirty="0" smtClean="0"/>
              <a:t>May not have strict liability for every element  </a:t>
            </a:r>
          </a:p>
          <a:p>
            <a:pPr lvl="2"/>
            <a:r>
              <a:rPr lang="en-US" sz="2400" dirty="0" smtClean="0"/>
              <a:t>Statutory Rape</a:t>
            </a:r>
          </a:p>
          <a:p>
            <a:pPr lvl="2"/>
            <a:r>
              <a:rPr lang="en-US" sz="2400" dirty="0" smtClean="0"/>
              <a:t>Bigamy</a:t>
            </a:r>
          </a:p>
          <a:p>
            <a:pPr lvl="2"/>
            <a:r>
              <a:rPr lang="en-US" sz="2400" dirty="0" smtClean="0"/>
              <a:t>Consumer Protection or regulatory type of offenses</a:t>
            </a:r>
            <a:endParaRPr lang="en-US" sz="2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22</a:t>
            </a:fld>
            <a:endParaRPr lang="en-US" dirty="0"/>
          </a:p>
        </p:txBody>
      </p:sp>
    </p:spTree>
    <p:extLst>
      <p:ext uri="{BB962C8B-B14F-4D97-AF65-F5344CB8AC3E}">
        <p14:creationId xmlns:p14="http://schemas.microsoft.com/office/powerpoint/2010/main" val="49194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Strict Liability</a:t>
            </a:r>
            <a:endParaRPr lang="en-US" dirty="0"/>
          </a:p>
        </p:txBody>
      </p:sp>
      <p:sp>
        <p:nvSpPr>
          <p:cNvPr id="3" name="Content Placeholder 2"/>
          <p:cNvSpPr>
            <a:spLocks noGrp="1"/>
          </p:cNvSpPr>
          <p:nvPr>
            <p:ph idx="1"/>
          </p:nvPr>
        </p:nvSpPr>
        <p:spPr/>
        <p:txBody>
          <a:bodyPr>
            <a:normAutofit/>
          </a:bodyPr>
          <a:lstStyle/>
          <a:p>
            <a:r>
              <a:rPr lang="en-US" sz="2800" dirty="0" smtClean="0"/>
              <a:t>Criticism of Strict Liability</a:t>
            </a:r>
          </a:p>
          <a:p>
            <a:pPr lvl="1"/>
            <a:r>
              <a:rPr lang="en-US" sz="2800" dirty="0" smtClean="0"/>
              <a:t>Does not deter</a:t>
            </a:r>
          </a:p>
          <a:p>
            <a:pPr lvl="1"/>
            <a:r>
              <a:rPr lang="en-US" sz="2800" dirty="0" smtClean="0"/>
              <a:t>Unjust to condemn someone who is not morally culpable</a:t>
            </a:r>
          </a:p>
          <a:p>
            <a:pPr lvl="1"/>
            <a:r>
              <a:rPr lang="en-US" sz="2800" dirty="0" smtClean="0"/>
              <a:t>Can go after similar harms through civil regulations</a:t>
            </a:r>
          </a:p>
          <a:p>
            <a:pPr lvl="1"/>
            <a:r>
              <a:rPr lang="en-US" sz="2800" dirty="0" smtClean="0"/>
              <a:t>Dilutes moral force of the law</a:t>
            </a:r>
          </a:p>
          <a:p>
            <a:pPr lvl="1"/>
            <a:r>
              <a:rPr lang="en-US" sz="2800" dirty="0" smtClean="0"/>
              <a:t>Some strict liability laws arise from careless drafting</a:t>
            </a:r>
            <a:endParaRPr lang="en-US" sz="28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23</a:t>
            </a:fld>
            <a:endParaRPr lang="en-US" dirty="0"/>
          </a:p>
        </p:txBody>
      </p:sp>
    </p:spTree>
    <p:extLst>
      <p:ext uri="{BB962C8B-B14F-4D97-AF65-F5344CB8AC3E}">
        <p14:creationId xmlns:p14="http://schemas.microsoft.com/office/powerpoint/2010/main" val="14959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2901.21</a:t>
            </a:r>
            <a:endParaRPr lang="en-US" dirty="0"/>
          </a:p>
        </p:txBody>
      </p:sp>
      <p:sp>
        <p:nvSpPr>
          <p:cNvPr id="3" name="Content Placeholder 2"/>
          <p:cNvSpPr>
            <a:spLocks noGrp="1"/>
          </p:cNvSpPr>
          <p:nvPr>
            <p:ph idx="1"/>
          </p:nvPr>
        </p:nvSpPr>
        <p:spPr/>
        <p:txBody>
          <a:bodyPr>
            <a:normAutofit/>
          </a:bodyPr>
          <a:lstStyle/>
          <a:p>
            <a:r>
              <a:rPr lang="en-US" sz="3200" dirty="0" smtClean="0"/>
              <a:t>(C)</a:t>
            </a:r>
          </a:p>
          <a:p>
            <a:r>
              <a:rPr lang="en-US" sz="3200" dirty="0" smtClean="0"/>
              <a:t>(1) When language defining an element of an offense that is related to knowledge or intent or to which </a:t>
            </a:r>
            <a:r>
              <a:rPr lang="en-US" sz="3200" dirty="0" err="1" smtClean="0"/>
              <a:t>mens</a:t>
            </a:r>
            <a:r>
              <a:rPr lang="en-US" sz="3200" dirty="0" smtClean="0"/>
              <a:t> rea could fairly be applied neither specifies culpability nor plainly indicates a purpose to impose strict liability, the element of the offense is established only if a person acts recklessly. </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24</a:t>
            </a:fld>
            <a:endParaRPr lang="en-US" dirty="0"/>
          </a:p>
        </p:txBody>
      </p:sp>
    </p:spTree>
    <p:extLst>
      <p:ext uri="{BB962C8B-B14F-4D97-AF65-F5344CB8AC3E}">
        <p14:creationId xmlns:p14="http://schemas.microsoft.com/office/powerpoint/2010/main" val="4231611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Purposely and Knowingly</a:t>
            </a:r>
            <a:endParaRPr lang="en-US" dirty="0"/>
          </a:p>
        </p:txBody>
      </p:sp>
      <p:sp>
        <p:nvSpPr>
          <p:cNvPr id="3" name="Content Placeholder 2"/>
          <p:cNvSpPr>
            <a:spLocks noGrp="1"/>
          </p:cNvSpPr>
          <p:nvPr>
            <p:ph idx="1"/>
          </p:nvPr>
        </p:nvSpPr>
        <p:spPr/>
        <p:txBody>
          <a:bodyPr>
            <a:normAutofit/>
          </a:bodyPr>
          <a:lstStyle/>
          <a:p>
            <a:r>
              <a:rPr lang="en-US" sz="2800" dirty="0"/>
              <a:t>Mens </a:t>
            </a:r>
            <a:r>
              <a:rPr lang="en-US" sz="2800" dirty="0" smtClean="0"/>
              <a:t>Rea (Mental State) </a:t>
            </a:r>
          </a:p>
          <a:p>
            <a:r>
              <a:rPr lang="en-US" sz="2800" dirty="0" smtClean="0"/>
              <a:t>(MPC)</a:t>
            </a:r>
            <a:endParaRPr lang="en-US" sz="2800" dirty="0"/>
          </a:p>
          <a:p>
            <a:pPr lvl="1"/>
            <a:r>
              <a:rPr lang="en-US" sz="2800" dirty="0" smtClean="0"/>
              <a:t>Purposely 2.02(a)</a:t>
            </a:r>
          </a:p>
          <a:p>
            <a:pPr lvl="2"/>
            <a:r>
              <a:rPr lang="en-US" sz="2800" dirty="0" smtClean="0"/>
              <a:t>Conscious object to engage in certain conduct or cause a certain result</a:t>
            </a:r>
          </a:p>
          <a:p>
            <a:pPr lvl="1"/>
            <a:r>
              <a:rPr lang="en-US" sz="2800" dirty="0" smtClean="0"/>
              <a:t>Knowingly 2.02(b)</a:t>
            </a:r>
          </a:p>
          <a:p>
            <a:pPr lvl="2"/>
            <a:r>
              <a:rPr lang="en-US" sz="2800" dirty="0" smtClean="0"/>
              <a:t>Knows result is likely to occur even if he does not consciously seek to cause the result</a:t>
            </a:r>
          </a:p>
        </p:txBody>
      </p:sp>
      <p:sp>
        <p:nvSpPr>
          <p:cNvPr id="4" name="Slide Number Placeholder 3"/>
          <p:cNvSpPr>
            <a:spLocks noGrp="1"/>
          </p:cNvSpPr>
          <p:nvPr>
            <p:ph type="sldNum" sz="quarter" idx="12"/>
          </p:nvPr>
        </p:nvSpPr>
        <p:spPr/>
        <p:txBody>
          <a:bodyPr/>
          <a:lstStyle/>
          <a:p>
            <a:fld id="{901AF9EA-65AC-4665-9C77-1EC8FFC9F410}" type="slidenum">
              <a:rPr lang="en-US" smtClean="0"/>
              <a:pPr/>
              <a:t>25</a:t>
            </a:fld>
            <a:endParaRPr lang="en-US" dirty="0"/>
          </a:p>
        </p:txBody>
      </p:sp>
    </p:spTree>
    <p:extLst>
      <p:ext uri="{BB962C8B-B14F-4D97-AF65-F5344CB8AC3E}">
        <p14:creationId xmlns:p14="http://schemas.microsoft.com/office/powerpoint/2010/main" val="3347102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Recklessness</a:t>
            </a:r>
            <a:endParaRPr lang="en-US" dirty="0"/>
          </a:p>
        </p:txBody>
      </p:sp>
      <p:sp>
        <p:nvSpPr>
          <p:cNvPr id="3" name="Content Placeholder 2"/>
          <p:cNvSpPr>
            <a:spLocks noGrp="1"/>
          </p:cNvSpPr>
          <p:nvPr>
            <p:ph idx="1"/>
          </p:nvPr>
        </p:nvSpPr>
        <p:spPr>
          <a:xfrm>
            <a:off x="768096" y="1828800"/>
            <a:ext cx="8452104" cy="4480560"/>
          </a:xfrm>
        </p:spPr>
        <p:txBody>
          <a:bodyPr>
            <a:normAutofit/>
          </a:bodyPr>
          <a:lstStyle/>
          <a:p>
            <a:r>
              <a:rPr lang="en-US" sz="2800" dirty="0"/>
              <a:t>Recklessness 2.02(c)</a:t>
            </a:r>
          </a:p>
          <a:p>
            <a:pPr lvl="1"/>
            <a:r>
              <a:rPr lang="en-US" sz="2800" dirty="0"/>
              <a:t>Consciously </a:t>
            </a:r>
            <a:r>
              <a:rPr lang="en-US" sz="2800" dirty="0" smtClean="0"/>
              <a:t>disregards a substantial or unjustifiable risk that circumstances exist or that a prohibited result will follow, and this disregard constitutes a gross deviation from the standard of care that a reasonable person would exercise in the situation.</a:t>
            </a:r>
            <a:endParaRPr lang="en-US" sz="2800"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26</a:t>
            </a:fld>
            <a:endParaRPr lang="en-US" dirty="0"/>
          </a:p>
        </p:txBody>
      </p:sp>
    </p:spTree>
    <p:extLst>
      <p:ext uri="{BB962C8B-B14F-4D97-AF65-F5344CB8AC3E}">
        <p14:creationId xmlns:p14="http://schemas.microsoft.com/office/powerpoint/2010/main" val="2771698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NEGLIGENCE</a:t>
            </a:r>
            <a:endParaRPr lang="en-US" dirty="0"/>
          </a:p>
        </p:txBody>
      </p:sp>
      <p:sp>
        <p:nvSpPr>
          <p:cNvPr id="3" name="Content Placeholder 2"/>
          <p:cNvSpPr>
            <a:spLocks noGrp="1"/>
          </p:cNvSpPr>
          <p:nvPr>
            <p:ph idx="1"/>
          </p:nvPr>
        </p:nvSpPr>
        <p:spPr/>
        <p:txBody>
          <a:bodyPr/>
          <a:lstStyle/>
          <a:p>
            <a:r>
              <a:rPr lang="en-US" sz="2800" dirty="0"/>
              <a:t>Negligence 2.02 (d)</a:t>
            </a:r>
          </a:p>
          <a:p>
            <a:r>
              <a:rPr lang="en-US" sz="2800" dirty="0" smtClean="0"/>
              <a:t>Because of a substantial lapse from due care, the D fails to perceive or avoid a risk</a:t>
            </a:r>
            <a:endParaRPr lang="en-US" sz="2800" dirty="0"/>
          </a:p>
          <a:p>
            <a:r>
              <a:rPr lang="en-US" sz="2800" dirty="0" smtClean="0"/>
              <a:t>Involves no state of awareness unlike the other mental states</a:t>
            </a:r>
            <a:r>
              <a:rPr lang="en-US" sz="2800" dirty="0"/>
              <a:t> </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27</a:t>
            </a:fld>
            <a:endParaRPr lang="en-US" dirty="0"/>
          </a:p>
        </p:txBody>
      </p:sp>
    </p:spTree>
    <p:extLst>
      <p:ext uri="{BB962C8B-B14F-4D97-AF65-F5344CB8AC3E}">
        <p14:creationId xmlns:p14="http://schemas.microsoft.com/office/powerpoint/2010/main" val="6614675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a:t>
            </a:r>
            <a:endParaRPr lang="en-US" dirty="0"/>
          </a:p>
        </p:txBody>
      </p:sp>
      <p:sp>
        <p:nvSpPr>
          <p:cNvPr id="4" name="Content Placeholder 3"/>
          <p:cNvSpPr>
            <a:spLocks noGrp="1"/>
          </p:cNvSpPr>
          <p:nvPr>
            <p:ph idx="1"/>
          </p:nvPr>
        </p:nvSpPr>
        <p:spPr/>
        <p:txBody>
          <a:bodyPr>
            <a:normAutofit/>
          </a:bodyPr>
          <a:lstStyle/>
          <a:p>
            <a:r>
              <a:rPr lang="en-US" sz="3600" dirty="0" err="1" smtClean="0"/>
              <a:t>Mens</a:t>
            </a:r>
            <a:r>
              <a:rPr lang="en-US" sz="3600" dirty="0" smtClean="0"/>
              <a:t> Rea (Ohio follows the MPC)</a:t>
            </a:r>
          </a:p>
          <a:p>
            <a:pPr lvl="1"/>
            <a:r>
              <a:rPr lang="en-US" sz="3600" dirty="0" smtClean="0"/>
              <a:t>Purposely</a:t>
            </a:r>
          </a:p>
          <a:p>
            <a:pPr lvl="1"/>
            <a:r>
              <a:rPr lang="en-US" sz="3600" dirty="0" smtClean="0"/>
              <a:t>Knowingly</a:t>
            </a:r>
          </a:p>
          <a:p>
            <a:pPr lvl="1"/>
            <a:r>
              <a:rPr lang="en-US" sz="3600" dirty="0" smtClean="0"/>
              <a:t>Recklessly</a:t>
            </a:r>
          </a:p>
          <a:p>
            <a:pPr lvl="1"/>
            <a:r>
              <a:rPr lang="en-US" sz="3600" dirty="0" smtClean="0"/>
              <a:t>Negligently</a:t>
            </a:r>
            <a:endParaRPr lang="en-US" sz="36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28</a:t>
            </a:fld>
            <a:endParaRPr lang="en-US" dirty="0"/>
          </a:p>
        </p:txBody>
      </p:sp>
    </p:spTree>
    <p:extLst>
      <p:ext uri="{BB962C8B-B14F-4D97-AF65-F5344CB8AC3E}">
        <p14:creationId xmlns:p14="http://schemas.microsoft.com/office/powerpoint/2010/main" val="33378763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Transferred Intent</a:t>
            </a:r>
            <a:endParaRPr lang="en-US" dirty="0"/>
          </a:p>
        </p:txBody>
      </p:sp>
      <p:sp>
        <p:nvSpPr>
          <p:cNvPr id="4" name="Content Placeholder 3"/>
          <p:cNvSpPr>
            <a:spLocks noGrp="1"/>
          </p:cNvSpPr>
          <p:nvPr>
            <p:ph idx="1"/>
          </p:nvPr>
        </p:nvSpPr>
        <p:spPr/>
        <p:txBody>
          <a:bodyPr>
            <a:normAutofit/>
          </a:bodyPr>
          <a:lstStyle/>
          <a:p>
            <a:r>
              <a:rPr lang="en-US" sz="3200" dirty="0" smtClean="0"/>
              <a:t>Transferred Intent</a:t>
            </a:r>
          </a:p>
          <a:p>
            <a:pPr lvl="1"/>
            <a:r>
              <a:rPr lang="en-US" sz="3200" dirty="0" smtClean="0"/>
              <a:t>D intends to hit A but hits B instead.  D may be charged for his act against B and attempt on A.</a:t>
            </a:r>
          </a:p>
          <a:p>
            <a:pPr lvl="1"/>
            <a:r>
              <a:rPr lang="en-US" sz="3200" dirty="0" smtClean="0"/>
              <a:t>Think 2 crimes when you see a transferred intent fact pattern</a:t>
            </a:r>
          </a:p>
          <a:p>
            <a:pPr lvl="1"/>
            <a:r>
              <a:rPr lang="en-US" sz="3200" dirty="0" smtClean="0"/>
              <a:t>The actual crime on B and the attempt on A</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29</a:t>
            </a:fld>
            <a:endParaRPr lang="en-US" dirty="0"/>
          </a:p>
        </p:txBody>
      </p:sp>
    </p:spTree>
    <p:extLst>
      <p:ext uri="{BB962C8B-B14F-4D97-AF65-F5344CB8AC3E}">
        <p14:creationId xmlns:p14="http://schemas.microsoft.com/office/powerpoint/2010/main" val="3299665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Punishment</a:t>
            </a:r>
            <a:endParaRPr lang="en-US" dirty="0"/>
          </a:p>
        </p:txBody>
      </p:sp>
      <p:sp>
        <p:nvSpPr>
          <p:cNvPr id="3" name="Content Placeholder 2"/>
          <p:cNvSpPr>
            <a:spLocks noGrp="1"/>
          </p:cNvSpPr>
          <p:nvPr>
            <p:ph idx="1"/>
          </p:nvPr>
        </p:nvSpPr>
        <p:spPr/>
        <p:txBody>
          <a:bodyPr>
            <a:normAutofit/>
          </a:bodyPr>
          <a:lstStyle/>
          <a:p>
            <a:r>
              <a:rPr lang="en-US" sz="3200" dirty="0" smtClean="0"/>
              <a:t>General purposes of punishment of crime</a:t>
            </a:r>
          </a:p>
          <a:p>
            <a:pPr lvl="1"/>
            <a:r>
              <a:rPr lang="en-US" sz="3200" dirty="0" smtClean="0"/>
              <a:t>Restraint</a:t>
            </a:r>
          </a:p>
          <a:p>
            <a:pPr lvl="1"/>
            <a:r>
              <a:rPr lang="en-US" sz="3200" dirty="0" smtClean="0"/>
              <a:t>Rehabilitation</a:t>
            </a:r>
          </a:p>
          <a:p>
            <a:pPr lvl="1"/>
            <a:r>
              <a:rPr lang="en-US" sz="3200" dirty="0" smtClean="0"/>
              <a:t>Deterrence</a:t>
            </a:r>
          </a:p>
          <a:p>
            <a:pPr lvl="1"/>
            <a:r>
              <a:rPr lang="en-US" sz="3200" dirty="0" smtClean="0"/>
              <a:t>Education</a:t>
            </a:r>
          </a:p>
          <a:p>
            <a:pPr lvl="1"/>
            <a:r>
              <a:rPr lang="en-US" sz="3200" dirty="0" smtClean="0"/>
              <a:t>Retribution</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a:t>
            </a:fld>
            <a:endParaRPr lang="en-US" dirty="0"/>
          </a:p>
        </p:txBody>
      </p:sp>
    </p:spTree>
    <p:extLst>
      <p:ext uri="{BB962C8B-B14F-4D97-AF65-F5344CB8AC3E}">
        <p14:creationId xmlns:p14="http://schemas.microsoft.com/office/powerpoint/2010/main" val="34574294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a:t>
            </a:r>
            <a:endParaRPr lang="en-US" dirty="0"/>
          </a:p>
        </p:txBody>
      </p:sp>
      <p:sp>
        <p:nvSpPr>
          <p:cNvPr id="4" name="Content Placeholder 3"/>
          <p:cNvSpPr>
            <a:spLocks noGrp="1"/>
          </p:cNvSpPr>
          <p:nvPr>
            <p:ph idx="1"/>
          </p:nvPr>
        </p:nvSpPr>
        <p:spPr/>
        <p:txBody>
          <a:bodyPr>
            <a:normAutofit/>
          </a:bodyPr>
          <a:lstStyle/>
          <a:p>
            <a:r>
              <a:rPr lang="en-US" sz="3600" dirty="0" smtClean="0"/>
              <a:t>Causation</a:t>
            </a:r>
          </a:p>
          <a:p>
            <a:pPr lvl="1"/>
            <a:r>
              <a:rPr lang="en-US" sz="3600" dirty="0" smtClean="0"/>
              <a:t>Actual Cause or Cause in Fact= D’s conduct is the cause in fact of the result if the result would not have occurred “but for” the D’s conduct or the D’s act was a substantial factor of the result.</a:t>
            </a:r>
          </a:p>
          <a:p>
            <a:pPr lvl="1"/>
            <a:endParaRPr lang="en-US" sz="2400" dirty="0"/>
          </a:p>
          <a:p>
            <a:pPr lvl="1"/>
            <a:endParaRPr lang="en-US" sz="20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30</a:t>
            </a:fld>
            <a:endParaRPr lang="en-US" dirty="0"/>
          </a:p>
        </p:txBody>
      </p:sp>
    </p:spTree>
    <p:extLst>
      <p:ext uri="{BB962C8B-B14F-4D97-AF65-F5344CB8AC3E}">
        <p14:creationId xmlns:p14="http://schemas.microsoft.com/office/powerpoint/2010/main" val="24535139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a:t>
            </a:r>
            <a:endParaRPr lang="en-US" dirty="0"/>
          </a:p>
        </p:txBody>
      </p:sp>
      <p:sp>
        <p:nvSpPr>
          <p:cNvPr id="3" name="Content Placeholder 2"/>
          <p:cNvSpPr>
            <a:spLocks noGrp="1"/>
          </p:cNvSpPr>
          <p:nvPr>
            <p:ph idx="1"/>
          </p:nvPr>
        </p:nvSpPr>
        <p:spPr/>
        <p:txBody>
          <a:bodyPr>
            <a:normAutofit lnSpcReduction="10000"/>
          </a:bodyPr>
          <a:lstStyle/>
          <a:p>
            <a:r>
              <a:rPr lang="en-US" sz="3600" dirty="0"/>
              <a:t>Proximate or Legal Cause= D’s conduct is the proximate cause of the result if the result is a natural and probable consequence of the conduct, even if the D did not anticipate the precise manner in which the result occurred.  Superseding factors break the chain of proximate causation</a:t>
            </a:r>
            <a:r>
              <a:rPr lang="en-US" sz="3600" dirty="0" smtClean="0"/>
              <a:t>.</a:t>
            </a:r>
            <a:endParaRPr lang="en-US" sz="3600"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31</a:t>
            </a:fld>
            <a:endParaRPr lang="en-US" dirty="0"/>
          </a:p>
        </p:txBody>
      </p:sp>
    </p:spTree>
    <p:extLst>
      <p:ext uri="{BB962C8B-B14F-4D97-AF65-F5344CB8AC3E}">
        <p14:creationId xmlns:p14="http://schemas.microsoft.com/office/powerpoint/2010/main" val="36586183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Causation</a:t>
            </a:r>
            <a:endParaRPr lang="en-US" dirty="0"/>
          </a:p>
        </p:txBody>
      </p:sp>
      <p:sp>
        <p:nvSpPr>
          <p:cNvPr id="3" name="Content Placeholder 2"/>
          <p:cNvSpPr>
            <a:spLocks noGrp="1"/>
          </p:cNvSpPr>
          <p:nvPr>
            <p:ph idx="1"/>
          </p:nvPr>
        </p:nvSpPr>
        <p:spPr/>
        <p:txBody>
          <a:bodyPr>
            <a:normAutofit lnSpcReduction="10000"/>
          </a:bodyPr>
          <a:lstStyle/>
          <a:p>
            <a:r>
              <a:rPr lang="en-US" sz="3200" dirty="0"/>
              <a:t>An intervening act may prevent holding the D from liability if the act is a coincidence or outside the foreseeable risk created by the D</a:t>
            </a:r>
            <a:r>
              <a:rPr lang="en-US" sz="3200" dirty="0" smtClean="0"/>
              <a:t>.</a:t>
            </a:r>
          </a:p>
          <a:p>
            <a:r>
              <a:rPr lang="en-US" sz="3200" dirty="0" smtClean="0"/>
              <a:t>Intervening Acts</a:t>
            </a:r>
          </a:p>
          <a:p>
            <a:pPr lvl="1"/>
            <a:r>
              <a:rPr lang="en-US" sz="3200" dirty="0" smtClean="0"/>
              <a:t>God</a:t>
            </a:r>
          </a:p>
          <a:p>
            <a:pPr lvl="1"/>
            <a:r>
              <a:rPr lang="en-US" sz="3200" dirty="0" smtClean="0"/>
              <a:t>3</a:t>
            </a:r>
            <a:r>
              <a:rPr lang="en-US" sz="3200" baseline="30000" dirty="0" smtClean="0"/>
              <a:t>rd</a:t>
            </a:r>
            <a:r>
              <a:rPr lang="en-US" sz="3200" dirty="0" smtClean="0"/>
              <a:t> Party</a:t>
            </a:r>
          </a:p>
          <a:p>
            <a:pPr lvl="1"/>
            <a:r>
              <a:rPr lang="en-US" sz="3200" dirty="0" smtClean="0"/>
              <a:t>Act or omission by the V</a:t>
            </a:r>
            <a:endParaRPr lang="en-US" sz="3200" dirty="0"/>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32</a:t>
            </a:fld>
            <a:endParaRPr lang="en-US" dirty="0"/>
          </a:p>
        </p:txBody>
      </p:sp>
    </p:spTree>
    <p:extLst>
      <p:ext uri="{BB962C8B-B14F-4D97-AF65-F5344CB8AC3E}">
        <p14:creationId xmlns:p14="http://schemas.microsoft.com/office/powerpoint/2010/main" val="19348366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Assault</a:t>
            </a:r>
            <a:endParaRPr lang="en-US" dirty="0"/>
          </a:p>
        </p:txBody>
      </p:sp>
      <p:sp>
        <p:nvSpPr>
          <p:cNvPr id="4" name="Content Placeholder 3"/>
          <p:cNvSpPr>
            <a:spLocks noGrp="1"/>
          </p:cNvSpPr>
          <p:nvPr>
            <p:ph idx="1"/>
          </p:nvPr>
        </p:nvSpPr>
        <p:spPr/>
        <p:txBody>
          <a:bodyPr>
            <a:noAutofit/>
          </a:bodyPr>
          <a:lstStyle/>
          <a:p>
            <a:r>
              <a:rPr lang="en-US" sz="4000" dirty="0" smtClean="0"/>
              <a:t>An attempt to commit a battery (unlawful touching)</a:t>
            </a:r>
            <a:endParaRPr lang="en-US" sz="4000" dirty="0"/>
          </a:p>
          <a:p>
            <a:r>
              <a:rPr lang="en-US" sz="4000" dirty="0" smtClean="0"/>
              <a:t>The intentional creation—other than by mere words—of a reasonable apprehension in the mind of the victim of imminent bodily harm</a:t>
            </a:r>
            <a:endParaRPr lang="en-US" sz="40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33</a:t>
            </a:fld>
            <a:endParaRPr lang="en-US" dirty="0"/>
          </a:p>
        </p:txBody>
      </p:sp>
    </p:spTree>
    <p:extLst>
      <p:ext uri="{BB962C8B-B14F-4D97-AF65-F5344CB8AC3E}">
        <p14:creationId xmlns:p14="http://schemas.microsoft.com/office/powerpoint/2010/main" val="32894354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Assault</a:t>
            </a:r>
            <a:endParaRPr lang="en-US" dirty="0"/>
          </a:p>
        </p:txBody>
      </p:sp>
      <p:sp>
        <p:nvSpPr>
          <p:cNvPr id="4" name="Content Placeholder 3"/>
          <p:cNvSpPr>
            <a:spLocks noGrp="1"/>
          </p:cNvSpPr>
          <p:nvPr>
            <p:ph idx="1"/>
          </p:nvPr>
        </p:nvSpPr>
        <p:spPr/>
        <p:txBody>
          <a:bodyPr>
            <a:normAutofit fontScale="92500"/>
          </a:bodyPr>
          <a:lstStyle/>
          <a:p>
            <a:r>
              <a:rPr lang="en-US" sz="2800" dirty="0" smtClean="0"/>
              <a:t>In Ohio assault covers battery crimes</a:t>
            </a:r>
          </a:p>
          <a:p>
            <a:r>
              <a:rPr lang="en-US" sz="2800" dirty="0" smtClean="0"/>
              <a:t>Assault occurs when the D recklessly causes a serious physical injury to another or knowingly causes or attempts to cause physical harm to another</a:t>
            </a:r>
          </a:p>
          <a:p>
            <a:endParaRPr lang="en-US" sz="2800" dirty="0"/>
          </a:p>
          <a:p>
            <a:r>
              <a:rPr lang="en-US" sz="2800" dirty="0" smtClean="0"/>
              <a:t>Felonious Assault (ORC 2923.11) occurs when the D knowingly causes serious harm to another or causes or attempts to cause physical harm to another by means of a deadly weapon</a:t>
            </a:r>
          </a:p>
          <a:p>
            <a:endParaRPr lang="en-US" dirty="0"/>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34</a:t>
            </a:fld>
            <a:endParaRPr lang="en-US" dirty="0"/>
          </a:p>
        </p:txBody>
      </p:sp>
    </p:spTree>
    <p:extLst>
      <p:ext uri="{BB962C8B-B14F-4D97-AF65-F5344CB8AC3E}">
        <p14:creationId xmlns:p14="http://schemas.microsoft.com/office/powerpoint/2010/main" val="331463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Assault</a:t>
            </a:r>
            <a:endParaRPr lang="en-US" dirty="0"/>
          </a:p>
        </p:txBody>
      </p:sp>
      <p:sp>
        <p:nvSpPr>
          <p:cNvPr id="3" name="Content Placeholder 2"/>
          <p:cNvSpPr>
            <a:spLocks noGrp="1"/>
          </p:cNvSpPr>
          <p:nvPr>
            <p:ph idx="1"/>
          </p:nvPr>
        </p:nvSpPr>
        <p:spPr/>
        <p:txBody>
          <a:bodyPr/>
          <a:lstStyle/>
          <a:p>
            <a:endParaRPr lang="en-US" dirty="0"/>
          </a:p>
          <a:p>
            <a:r>
              <a:rPr lang="en-US" sz="3200" dirty="0"/>
              <a:t>Aggravated Assault </a:t>
            </a:r>
            <a:r>
              <a:rPr lang="en-US" sz="3200" dirty="0" smtClean="0"/>
              <a:t>(ORC 2903.12) is </a:t>
            </a:r>
            <a:r>
              <a:rPr lang="en-US" sz="3200" dirty="0"/>
              <a:t>punished less severely than felonious assault and occurs when the D is under the influence of sudden passion or rage brought on by serious provocation.</a:t>
            </a:r>
          </a:p>
          <a:p>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35</a:t>
            </a:fld>
            <a:endParaRPr lang="en-US" dirty="0"/>
          </a:p>
        </p:txBody>
      </p:sp>
    </p:spTree>
    <p:extLst>
      <p:ext uri="{BB962C8B-B14F-4D97-AF65-F5344CB8AC3E}">
        <p14:creationId xmlns:p14="http://schemas.microsoft.com/office/powerpoint/2010/main" val="18826333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4" name="Content Placeholder 3"/>
          <p:cNvSpPr>
            <a:spLocks noGrp="1"/>
          </p:cNvSpPr>
          <p:nvPr>
            <p:ph idx="1"/>
          </p:nvPr>
        </p:nvSpPr>
        <p:spPr>
          <a:xfrm>
            <a:off x="768096" y="1752600"/>
            <a:ext cx="8375904" cy="4556760"/>
          </a:xfrm>
        </p:spPr>
        <p:txBody>
          <a:bodyPr>
            <a:noAutofit/>
          </a:bodyPr>
          <a:lstStyle/>
          <a:p>
            <a:r>
              <a:rPr lang="en-US" sz="2400" dirty="0" smtClean="0"/>
              <a:t>At CL rape was the unlawful carnal knowledge of a woman by a man, not her husband, without her effective consent.  Rape was a general intent crime that could only be committed against a woman by a man who was not her husband.</a:t>
            </a:r>
          </a:p>
          <a:p>
            <a:r>
              <a:rPr lang="en-US" sz="2400" dirty="0" smtClean="0"/>
              <a:t>Consent</a:t>
            </a:r>
          </a:p>
          <a:p>
            <a:pPr lvl="1"/>
            <a:r>
              <a:rPr lang="en-US" sz="2400" dirty="0" smtClean="0"/>
              <a:t>Force</a:t>
            </a:r>
          </a:p>
          <a:p>
            <a:pPr lvl="1"/>
            <a:r>
              <a:rPr lang="en-US" sz="2400" dirty="0" smtClean="0"/>
              <a:t>Threats</a:t>
            </a:r>
          </a:p>
          <a:p>
            <a:pPr lvl="1"/>
            <a:r>
              <a:rPr lang="en-US" sz="2400" dirty="0" smtClean="0"/>
              <a:t>Incapable of consent</a:t>
            </a:r>
          </a:p>
          <a:p>
            <a:pPr lvl="1"/>
            <a:r>
              <a:rPr lang="en-US" sz="2400" dirty="0" smtClean="0"/>
              <a:t>Obtained by fraud</a:t>
            </a:r>
          </a:p>
          <a:p>
            <a:pPr lvl="2"/>
            <a:r>
              <a:rPr lang="en-US" sz="2400" dirty="0" smtClean="0"/>
              <a:t>Fraud in factum (D likely to be convicted)</a:t>
            </a:r>
          </a:p>
          <a:p>
            <a:pPr lvl="2"/>
            <a:r>
              <a:rPr lang="en-US" sz="2400" dirty="0" smtClean="0"/>
              <a:t>Fraud in inducement (D unlikely to be convicted)</a:t>
            </a:r>
            <a:endParaRPr lang="en-US" sz="2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36</a:t>
            </a:fld>
            <a:endParaRPr lang="en-US" dirty="0"/>
          </a:p>
        </p:txBody>
      </p:sp>
    </p:spTree>
    <p:extLst>
      <p:ext uri="{BB962C8B-B14F-4D97-AF65-F5344CB8AC3E}">
        <p14:creationId xmlns:p14="http://schemas.microsoft.com/office/powerpoint/2010/main" val="6801797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Fraud in factum</a:t>
            </a:r>
          </a:p>
          <a:p>
            <a:pPr lvl="1"/>
            <a:r>
              <a:rPr lang="en-US" sz="2800" dirty="0" smtClean="0"/>
              <a:t>If the deception causes a misunderstanding as to the sexual act there is no legally recognized consent because what happened is not what that for which consent was given</a:t>
            </a:r>
          </a:p>
          <a:p>
            <a:r>
              <a:rPr lang="en-US" sz="2800" dirty="0" smtClean="0"/>
              <a:t>Fraud in inducement</a:t>
            </a:r>
          </a:p>
          <a:p>
            <a:pPr lvl="1"/>
            <a:r>
              <a:rPr lang="en-US" sz="2800" dirty="0" smtClean="0"/>
              <a:t>V deceived in some manner but still knows that the sexual act is occurring</a:t>
            </a:r>
          </a:p>
          <a:p>
            <a:pPr lvl="1"/>
            <a:r>
              <a:rPr lang="en-US" sz="2800" dirty="0" smtClean="0"/>
              <a:t>Pretending to be a spouse can be either fraud in inducement or fraud in factum</a:t>
            </a:r>
          </a:p>
          <a:p>
            <a:pPr lvl="1"/>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37</a:t>
            </a:fld>
            <a:endParaRPr lang="en-US" dirty="0"/>
          </a:p>
        </p:txBody>
      </p:sp>
    </p:spTree>
    <p:extLst>
      <p:ext uri="{BB962C8B-B14F-4D97-AF65-F5344CB8AC3E}">
        <p14:creationId xmlns:p14="http://schemas.microsoft.com/office/powerpoint/2010/main" val="3241562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a:t>
            </a:r>
            <a:endParaRPr lang="en-US" dirty="0"/>
          </a:p>
        </p:txBody>
      </p:sp>
      <p:sp>
        <p:nvSpPr>
          <p:cNvPr id="4" name="Content Placeholder 3"/>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r>
              <a:rPr lang="en-US" sz="3200" dirty="0" smtClean="0"/>
              <a:t>Rape Shield Laws</a:t>
            </a:r>
          </a:p>
          <a:p>
            <a:pPr lvl="1"/>
            <a:r>
              <a:rPr lang="en-US" sz="3200" dirty="0" smtClean="0"/>
              <a:t>Prevent the defense attorney from harassing and humiliating the V</a:t>
            </a:r>
          </a:p>
          <a:p>
            <a:pPr lvl="1"/>
            <a:r>
              <a:rPr lang="en-US" sz="3200" dirty="0" smtClean="0"/>
              <a:t>Evidence may have no bearing on whether the V consented</a:t>
            </a:r>
          </a:p>
          <a:p>
            <a:pPr lvl="1"/>
            <a:r>
              <a:rPr lang="en-US" sz="3200" dirty="0" smtClean="0"/>
              <a:t>Keeps the jury focused on the issue at hand</a:t>
            </a:r>
          </a:p>
          <a:p>
            <a:pPr lvl="1"/>
            <a:r>
              <a:rPr lang="en-US" sz="3200" dirty="0" smtClean="0"/>
              <a:t>Encourages Vs to testify</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38</a:t>
            </a:fld>
            <a:endParaRPr lang="en-US" dirty="0"/>
          </a:p>
        </p:txBody>
      </p:sp>
    </p:spTree>
    <p:extLst>
      <p:ext uri="{BB962C8B-B14F-4D97-AF65-F5344CB8AC3E}">
        <p14:creationId xmlns:p14="http://schemas.microsoft.com/office/powerpoint/2010/main" val="2154087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Sexual Assault</a:t>
            </a:r>
            <a:endParaRPr lang="en-US" dirty="0"/>
          </a:p>
        </p:txBody>
      </p:sp>
      <p:sp>
        <p:nvSpPr>
          <p:cNvPr id="4" name="Content Placeholder 3"/>
          <p:cNvSpPr>
            <a:spLocks noGrp="1"/>
          </p:cNvSpPr>
          <p:nvPr>
            <p:ph idx="1"/>
          </p:nvPr>
        </p:nvSpPr>
        <p:spPr/>
        <p:txBody>
          <a:bodyPr>
            <a:normAutofit/>
          </a:bodyPr>
          <a:lstStyle/>
          <a:p>
            <a:r>
              <a:rPr lang="en-US" sz="3200" dirty="0" smtClean="0"/>
              <a:t>3 Exceptions to spousal immunity</a:t>
            </a:r>
          </a:p>
          <a:p>
            <a:pPr lvl="1"/>
            <a:r>
              <a:rPr lang="en-US" sz="3200" dirty="0" smtClean="0"/>
              <a:t>Living Apart</a:t>
            </a:r>
          </a:p>
          <a:p>
            <a:pPr lvl="1"/>
            <a:r>
              <a:rPr lang="en-US" sz="3200" dirty="0" smtClean="0"/>
              <a:t>Altering legal relationship</a:t>
            </a:r>
          </a:p>
          <a:p>
            <a:pPr lvl="2"/>
            <a:r>
              <a:rPr lang="en-US" sz="3200" dirty="0" smtClean="0"/>
              <a:t>or</a:t>
            </a:r>
          </a:p>
          <a:p>
            <a:pPr lvl="1"/>
            <a:r>
              <a:rPr lang="en-US" sz="3200" dirty="0" smtClean="0"/>
              <a:t>One spouse uses force</a:t>
            </a:r>
            <a:endParaRPr lang="en-US" sz="3200" dirty="0"/>
          </a:p>
          <a:p>
            <a:pPr marL="0" indent="0">
              <a:buNone/>
            </a:pP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39</a:t>
            </a:fld>
            <a:endParaRPr lang="en-US" dirty="0"/>
          </a:p>
        </p:txBody>
      </p:sp>
    </p:spTree>
    <p:extLst>
      <p:ext uri="{BB962C8B-B14F-4D97-AF65-F5344CB8AC3E}">
        <p14:creationId xmlns:p14="http://schemas.microsoft.com/office/powerpoint/2010/main" val="1695077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Retributive and Utilitarian</a:t>
            </a:r>
            <a:endParaRPr lang="en-US" dirty="0"/>
          </a:p>
        </p:txBody>
      </p:sp>
      <p:sp>
        <p:nvSpPr>
          <p:cNvPr id="3" name="Content Placeholder 2"/>
          <p:cNvSpPr>
            <a:spLocks noGrp="1"/>
          </p:cNvSpPr>
          <p:nvPr>
            <p:ph idx="1"/>
          </p:nvPr>
        </p:nvSpPr>
        <p:spPr/>
        <p:txBody>
          <a:bodyPr>
            <a:normAutofit/>
          </a:bodyPr>
          <a:lstStyle/>
          <a:p>
            <a:r>
              <a:rPr lang="en-US" sz="2400" dirty="0" smtClean="0"/>
              <a:t>Theories for punishment</a:t>
            </a:r>
          </a:p>
          <a:p>
            <a:r>
              <a:rPr lang="en-US" sz="2400" dirty="0" smtClean="0"/>
              <a:t>Retributive</a:t>
            </a:r>
          </a:p>
          <a:p>
            <a:pPr lvl="1"/>
            <a:r>
              <a:rPr lang="en-US" sz="2400" dirty="0" smtClean="0"/>
              <a:t>Punishment is justified because people deserve it.  Tend to be backward looking.  Seek to justify punishment on the basis of the offender’s behavior in the past.</a:t>
            </a:r>
            <a:endParaRPr lang="en-US" sz="2400" dirty="0"/>
          </a:p>
          <a:p>
            <a:r>
              <a:rPr lang="en-US" sz="2400" dirty="0" smtClean="0"/>
              <a:t>Utilitarian</a:t>
            </a:r>
          </a:p>
          <a:p>
            <a:pPr lvl="1"/>
            <a:r>
              <a:rPr lang="en-US" sz="2400" dirty="0" smtClean="0"/>
              <a:t>Believes that justification lies in the useful purposes that punishment seeks.  Tend to be forward looking.  Seek to justify punishment on the basis of the good consequence it is expected to produce in the future.</a:t>
            </a:r>
          </a:p>
          <a:p>
            <a:endParaRPr lang="en-US" dirty="0" smtClean="0"/>
          </a:p>
          <a:p>
            <a:pPr lvl="1"/>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4</a:t>
            </a:fld>
            <a:endParaRPr lang="en-US" dirty="0"/>
          </a:p>
        </p:txBody>
      </p:sp>
    </p:spTree>
    <p:extLst>
      <p:ext uri="{BB962C8B-B14F-4D97-AF65-F5344CB8AC3E}">
        <p14:creationId xmlns:p14="http://schemas.microsoft.com/office/powerpoint/2010/main" val="14381607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SEXUAL ASSAULT</a:t>
            </a:r>
            <a:endParaRPr lang="en-US" dirty="0"/>
          </a:p>
        </p:txBody>
      </p:sp>
      <p:sp>
        <p:nvSpPr>
          <p:cNvPr id="3" name="Content Placeholder 2"/>
          <p:cNvSpPr>
            <a:spLocks noGrp="1"/>
          </p:cNvSpPr>
          <p:nvPr>
            <p:ph idx="1"/>
          </p:nvPr>
        </p:nvSpPr>
        <p:spPr/>
        <p:txBody>
          <a:bodyPr>
            <a:normAutofit/>
          </a:bodyPr>
          <a:lstStyle/>
          <a:p>
            <a:r>
              <a:rPr lang="en-US" sz="4000" dirty="0"/>
              <a:t>Statutory Rape</a:t>
            </a:r>
          </a:p>
          <a:p>
            <a:r>
              <a:rPr lang="en-US" sz="4000" dirty="0"/>
              <a:t>-Under the Age of 13 regardless of D’s knowledge of the V’s Age</a:t>
            </a:r>
          </a:p>
          <a:p>
            <a:r>
              <a:rPr lang="en-US" sz="4000" dirty="0"/>
              <a:t>Unlawful sexual conduct with a minor</a:t>
            </a:r>
          </a:p>
          <a:p>
            <a:r>
              <a:rPr lang="en-US" sz="4000" dirty="0" smtClean="0"/>
              <a:t>--D is 18 and V is 13, 14, or 15. </a:t>
            </a:r>
            <a:endParaRPr lang="en-US" sz="40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40</a:t>
            </a:fld>
            <a:endParaRPr lang="en-US" dirty="0"/>
          </a:p>
        </p:txBody>
      </p:sp>
    </p:spTree>
    <p:extLst>
      <p:ext uri="{BB962C8B-B14F-4D97-AF65-F5344CB8AC3E}">
        <p14:creationId xmlns:p14="http://schemas.microsoft.com/office/powerpoint/2010/main" val="2263100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Robbery</a:t>
            </a:r>
            <a:endParaRPr lang="en-US" dirty="0"/>
          </a:p>
        </p:txBody>
      </p:sp>
      <p:sp>
        <p:nvSpPr>
          <p:cNvPr id="4" name="Content Placeholder 3"/>
          <p:cNvSpPr>
            <a:spLocks noGrp="1"/>
          </p:cNvSpPr>
          <p:nvPr>
            <p:ph idx="1"/>
          </p:nvPr>
        </p:nvSpPr>
        <p:spPr/>
        <p:txBody>
          <a:bodyPr>
            <a:noAutofit/>
          </a:bodyPr>
          <a:lstStyle/>
          <a:p>
            <a:r>
              <a:rPr lang="en-US" sz="2800" dirty="0" smtClean="0"/>
              <a:t>Elements of Robbery</a:t>
            </a:r>
          </a:p>
          <a:p>
            <a:pPr lvl="1"/>
            <a:r>
              <a:rPr lang="en-US" sz="2800" dirty="0" smtClean="0"/>
              <a:t>Trespassory Taking</a:t>
            </a:r>
          </a:p>
          <a:p>
            <a:pPr lvl="1"/>
            <a:r>
              <a:rPr lang="en-US" sz="2800" dirty="0" smtClean="0"/>
              <a:t>Carrying Away</a:t>
            </a:r>
          </a:p>
          <a:p>
            <a:pPr lvl="1"/>
            <a:r>
              <a:rPr lang="en-US" sz="2800" dirty="0" smtClean="0"/>
              <a:t>Personal Property of Another</a:t>
            </a:r>
          </a:p>
          <a:p>
            <a:pPr lvl="1"/>
            <a:r>
              <a:rPr lang="en-US" sz="2800" dirty="0" smtClean="0"/>
              <a:t>With the Intent to Steal</a:t>
            </a:r>
          </a:p>
          <a:p>
            <a:pPr lvl="1"/>
            <a:r>
              <a:rPr lang="en-US" sz="2800" dirty="0" smtClean="0"/>
              <a:t>Person or presence of another</a:t>
            </a:r>
          </a:p>
          <a:p>
            <a:pPr lvl="1"/>
            <a:r>
              <a:rPr lang="en-US" sz="2800" dirty="0" smtClean="0"/>
              <a:t>Taking must be accomplished by means of force or putting in fear</a:t>
            </a:r>
            <a:endParaRPr lang="en-US" sz="2800" dirty="0"/>
          </a:p>
          <a:p>
            <a:pPr lvl="1"/>
            <a:r>
              <a:rPr lang="en-US" sz="2800" dirty="0" smtClean="0"/>
              <a:t>Robbery is Assault + Larceny</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41</a:t>
            </a:fld>
            <a:endParaRPr lang="en-US" dirty="0"/>
          </a:p>
        </p:txBody>
      </p:sp>
    </p:spTree>
    <p:extLst>
      <p:ext uri="{BB962C8B-B14F-4D97-AF65-F5344CB8AC3E}">
        <p14:creationId xmlns:p14="http://schemas.microsoft.com/office/powerpoint/2010/main" val="3672060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Robbery</a:t>
            </a:r>
            <a:endParaRPr lang="en-US" dirty="0"/>
          </a:p>
        </p:txBody>
      </p:sp>
      <p:sp>
        <p:nvSpPr>
          <p:cNvPr id="3" name="Content Placeholder 2"/>
          <p:cNvSpPr>
            <a:spLocks noGrp="1"/>
          </p:cNvSpPr>
          <p:nvPr>
            <p:ph idx="1"/>
          </p:nvPr>
        </p:nvSpPr>
        <p:spPr/>
        <p:txBody>
          <a:bodyPr>
            <a:normAutofit/>
          </a:bodyPr>
          <a:lstStyle/>
          <a:p>
            <a:r>
              <a:rPr lang="en-US" sz="3200" dirty="0" smtClean="0"/>
              <a:t>In Ohio a D is guilty of robbery if, while committing a theft or fleeing after a theft or an attempt the D</a:t>
            </a:r>
          </a:p>
          <a:p>
            <a:pPr lvl="1"/>
            <a:r>
              <a:rPr lang="en-US" sz="3200" dirty="0" smtClean="0"/>
              <a:t>Possesses or controls a deadly weapon</a:t>
            </a:r>
          </a:p>
          <a:p>
            <a:pPr lvl="1"/>
            <a:r>
              <a:rPr lang="en-US" sz="3200" dirty="0" smtClean="0"/>
              <a:t>Inflicts, threatens to inflict, or attempts to inflict physical harm on another</a:t>
            </a:r>
          </a:p>
          <a:p>
            <a:pPr lvl="1"/>
            <a:r>
              <a:rPr lang="en-US" sz="3200" dirty="0" smtClean="0"/>
              <a:t>Uses or threatens to use immediate force against another</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42</a:t>
            </a:fld>
            <a:endParaRPr lang="en-US" dirty="0"/>
          </a:p>
        </p:txBody>
      </p:sp>
    </p:spTree>
    <p:extLst>
      <p:ext uri="{BB962C8B-B14F-4D97-AF65-F5344CB8AC3E}">
        <p14:creationId xmlns:p14="http://schemas.microsoft.com/office/powerpoint/2010/main" val="24503136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Kidnapping</a:t>
            </a:r>
            <a:endParaRPr lang="en-US" dirty="0"/>
          </a:p>
        </p:txBody>
      </p:sp>
      <p:sp>
        <p:nvSpPr>
          <p:cNvPr id="4" name="Content Placeholder 3"/>
          <p:cNvSpPr>
            <a:spLocks noGrp="1"/>
          </p:cNvSpPr>
          <p:nvPr>
            <p:ph idx="1"/>
          </p:nvPr>
        </p:nvSpPr>
        <p:spPr/>
        <p:txBody>
          <a:bodyPr>
            <a:normAutofit/>
          </a:bodyPr>
          <a:lstStyle/>
          <a:p>
            <a:r>
              <a:rPr lang="en-US" sz="3600" dirty="0" smtClean="0"/>
              <a:t>At CL kidnapping consists of:</a:t>
            </a:r>
          </a:p>
          <a:p>
            <a:r>
              <a:rPr lang="en-US" sz="3600" dirty="0" smtClean="0"/>
              <a:t>1. an unlawful restraint of a person’s liberty</a:t>
            </a:r>
          </a:p>
          <a:p>
            <a:r>
              <a:rPr lang="en-US" sz="3600" dirty="0" smtClean="0"/>
              <a:t>2. by force or show of force</a:t>
            </a:r>
          </a:p>
          <a:p>
            <a:r>
              <a:rPr lang="en-US" sz="3600" dirty="0" smtClean="0"/>
              <a:t>3. so as to send the V into another country</a:t>
            </a:r>
          </a:p>
        </p:txBody>
      </p:sp>
      <p:sp>
        <p:nvSpPr>
          <p:cNvPr id="3" name="Slide Number Placeholder 2"/>
          <p:cNvSpPr>
            <a:spLocks noGrp="1"/>
          </p:cNvSpPr>
          <p:nvPr>
            <p:ph type="sldNum" sz="quarter" idx="12"/>
          </p:nvPr>
        </p:nvSpPr>
        <p:spPr/>
        <p:txBody>
          <a:bodyPr/>
          <a:lstStyle/>
          <a:p>
            <a:fld id="{901AF9EA-65AC-4665-9C77-1EC8FFC9F410}" type="slidenum">
              <a:rPr lang="en-US" smtClean="0"/>
              <a:pPr/>
              <a:t>43</a:t>
            </a:fld>
            <a:endParaRPr lang="en-US" dirty="0"/>
          </a:p>
        </p:txBody>
      </p:sp>
    </p:spTree>
    <p:extLst>
      <p:ext uri="{BB962C8B-B14F-4D97-AF65-F5344CB8AC3E}">
        <p14:creationId xmlns:p14="http://schemas.microsoft.com/office/powerpoint/2010/main" val="17177744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2905.01kidnapping</a:t>
            </a:r>
            <a:endParaRPr lang="en-US" dirty="0"/>
          </a:p>
        </p:txBody>
      </p:sp>
      <p:sp>
        <p:nvSpPr>
          <p:cNvPr id="4" name="Content Placeholder 3"/>
          <p:cNvSpPr>
            <a:spLocks noGrp="1"/>
          </p:cNvSpPr>
          <p:nvPr>
            <p:ph idx="1"/>
          </p:nvPr>
        </p:nvSpPr>
        <p:spPr/>
        <p:txBody>
          <a:bodyPr>
            <a:normAutofit fontScale="92500" lnSpcReduction="10000"/>
          </a:bodyPr>
          <a:lstStyle/>
          <a:p>
            <a:r>
              <a:rPr lang="en-US" dirty="0"/>
              <a:t>(A) No person, by force, threat, or deception, or, in the case of a victim under the age of thirteen or mentally incompetent, by any means, shall remove another from the place where the other person is found or restrain the liberty of the other person, for any of the following purposes: </a:t>
            </a:r>
          </a:p>
          <a:p>
            <a:r>
              <a:rPr lang="en-US" dirty="0"/>
              <a:t>(1) To hold for ransom, or as a shield or hostage; </a:t>
            </a:r>
          </a:p>
          <a:p>
            <a:r>
              <a:rPr lang="en-US" dirty="0"/>
              <a:t>(2) To facilitate the commission of any felony or flight thereafter; </a:t>
            </a:r>
          </a:p>
          <a:p>
            <a:r>
              <a:rPr lang="en-US" dirty="0"/>
              <a:t>(3) To terrorize, or to inflict serious physical harm on the victim or another; </a:t>
            </a:r>
          </a:p>
          <a:p>
            <a:r>
              <a:rPr lang="en-US" dirty="0"/>
              <a:t>(4) To engage in sexual activity, as defined in section </a:t>
            </a:r>
            <a:r>
              <a:rPr lang="en-US" dirty="0">
                <a:hlinkClick r:id="rId2" tooltip="2907.01"/>
              </a:rPr>
              <a:t>2907.01</a:t>
            </a:r>
            <a:r>
              <a:rPr lang="en-US" dirty="0"/>
              <a:t> of the Revised Code, with the victim against the victim's will; </a:t>
            </a:r>
          </a:p>
          <a:p>
            <a:r>
              <a:rPr lang="en-US" dirty="0"/>
              <a:t>(5) To hinder, impede, or obstruct a function of government, or to force any action or concession on the part of governmental authority; </a:t>
            </a:r>
          </a:p>
          <a:p>
            <a:r>
              <a:rPr lang="en-US" dirty="0"/>
              <a:t>(6) To hold in a condition of involuntary servitude. </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44</a:t>
            </a:fld>
            <a:endParaRPr lang="en-US" dirty="0"/>
          </a:p>
        </p:txBody>
      </p:sp>
    </p:spTree>
    <p:extLst>
      <p:ext uri="{BB962C8B-B14F-4D97-AF65-F5344CB8AC3E}">
        <p14:creationId xmlns:p14="http://schemas.microsoft.com/office/powerpoint/2010/main" val="25606450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Kidnapping ORC 2905.01</a:t>
            </a:r>
            <a:endParaRPr lang="en-US" dirty="0"/>
          </a:p>
        </p:txBody>
      </p:sp>
      <p:sp>
        <p:nvSpPr>
          <p:cNvPr id="4" name="Content Placeholder 3"/>
          <p:cNvSpPr>
            <a:spLocks noGrp="1"/>
          </p:cNvSpPr>
          <p:nvPr>
            <p:ph idx="1"/>
          </p:nvPr>
        </p:nvSpPr>
        <p:spPr/>
        <p:txBody>
          <a:bodyPr/>
          <a:lstStyle/>
          <a:p>
            <a:r>
              <a:rPr lang="en-US" dirty="0"/>
              <a:t>(B) No person, by force, threat, or deception, or, in the case of a victim under the age of thirteen or mentally incompetent, by any means, shall knowingly do any of the following, under circumstances that create a substantial risk of serious physical harm to the victim or, in the case of a minor victim, under circumstances that either create a substantial risk of serious physical harm to the victim or cause physical harm to the victim: </a:t>
            </a:r>
          </a:p>
          <a:p>
            <a:r>
              <a:rPr lang="en-US" dirty="0"/>
              <a:t>(1) Remove another from the place where the other person is found; </a:t>
            </a:r>
          </a:p>
          <a:p>
            <a:r>
              <a:rPr lang="en-US" dirty="0"/>
              <a:t>(2) Restrain another of the other person's liberty.</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45</a:t>
            </a:fld>
            <a:endParaRPr lang="en-US" dirty="0"/>
          </a:p>
        </p:txBody>
      </p:sp>
    </p:spTree>
    <p:extLst>
      <p:ext uri="{BB962C8B-B14F-4D97-AF65-F5344CB8AC3E}">
        <p14:creationId xmlns:p14="http://schemas.microsoft.com/office/powerpoint/2010/main" val="141710970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2905.01 Kidnapping</a:t>
            </a:r>
            <a:endParaRPr lang="en-US" dirty="0"/>
          </a:p>
        </p:txBody>
      </p:sp>
      <p:sp>
        <p:nvSpPr>
          <p:cNvPr id="3" name="Content Placeholder 2"/>
          <p:cNvSpPr>
            <a:spLocks noGrp="1"/>
          </p:cNvSpPr>
          <p:nvPr>
            <p:ph idx="1"/>
          </p:nvPr>
        </p:nvSpPr>
        <p:spPr>
          <a:xfrm>
            <a:off x="768096" y="1905000"/>
            <a:ext cx="7842504" cy="4404360"/>
          </a:xfrm>
        </p:spPr>
        <p:txBody>
          <a:bodyPr>
            <a:noAutofit/>
          </a:bodyPr>
          <a:lstStyle/>
          <a:p>
            <a:r>
              <a:rPr lang="en-US" dirty="0" smtClean="0"/>
              <a:t>Consists of moving or restraining a person by</a:t>
            </a:r>
          </a:p>
          <a:p>
            <a:pPr lvl="1"/>
            <a:r>
              <a:rPr lang="en-US" sz="2000" dirty="0" smtClean="0"/>
              <a:t>Force</a:t>
            </a:r>
          </a:p>
          <a:p>
            <a:pPr lvl="1"/>
            <a:r>
              <a:rPr lang="en-US" sz="2000" dirty="0" smtClean="0"/>
              <a:t>Threat</a:t>
            </a:r>
          </a:p>
          <a:p>
            <a:pPr lvl="1"/>
            <a:r>
              <a:rPr lang="en-US" sz="2000" dirty="0" smtClean="0"/>
              <a:t>Deception or</a:t>
            </a:r>
          </a:p>
          <a:p>
            <a:pPr lvl="1"/>
            <a:r>
              <a:rPr lang="en-US" sz="2000" dirty="0"/>
              <a:t>Any means, where the person being moved or restrained is</a:t>
            </a:r>
          </a:p>
          <a:p>
            <a:pPr lvl="2"/>
            <a:r>
              <a:rPr lang="en-US" sz="2000" dirty="0"/>
              <a:t>Under 13 or </a:t>
            </a:r>
          </a:p>
          <a:p>
            <a:pPr lvl="2"/>
            <a:r>
              <a:rPr lang="en-US" sz="2000" dirty="0"/>
              <a:t>Mentally </a:t>
            </a:r>
            <a:r>
              <a:rPr lang="en-US" sz="2000" dirty="0" smtClean="0"/>
              <a:t>incompetent</a:t>
            </a:r>
          </a:p>
          <a:p>
            <a:pPr lvl="1"/>
            <a:r>
              <a:rPr lang="en-US" sz="2000" dirty="0" smtClean="0"/>
              <a:t>Requires that the restraint or movement must be to</a:t>
            </a:r>
          </a:p>
          <a:p>
            <a:pPr lvl="2"/>
            <a:r>
              <a:rPr lang="en-US" sz="2000" dirty="0" smtClean="0"/>
              <a:t>Hold the V for ransom</a:t>
            </a:r>
          </a:p>
          <a:p>
            <a:pPr lvl="2"/>
            <a:r>
              <a:rPr lang="en-US" sz="2000" dirty="0" smtClean="0"/>
              <a:t>Facilitate the commission of a felony or flight from a felony</a:t>
            </a:r>
          </a:p>
          <a:p>
            <a:pPr lvl="2"/>
            <a:r>
              <a:rPr lang="en-US" sz="2000" dirty="0" smtClean="0"/>
              <a:t>Engage in sexual activity</a:t>
            </a:r>
          </a:p>
          <a:p>
            <a:pPr lvl="2"/>
            <a:r>
              <a:rPr lang="en-US" sz="2000" dirty="0" smtClean="0"/>
              <a:t>Hinder, impede or obstruct a governmental function</a:t>
            </a:r>
          </a:p>
        </p:txBody>
      </p:sp>
      <p:sp>
        <p:nvSpPr>
          <p:cNvPr id="4" name="Slide Number Placeholder 3"/>
          <p:cNvSpPr>
            <a:spLocks noGrp="1"/>
          </p:cNvSpPr>
          <p:nvPr>
            <p:ph type="sldNum" sz="quarter" idx="12"/>
          </p:nvPr>
        </p:nvSpPr>
        <p:spPr/>
        <p:txBody>
          <a:bodyPr/>
          <a:lstStyle/>
          <a:p>
            <a:fld id="{901AF9EA-65AC-4665-9C77-1EC8FFC9F410}" type="slidenum">
              <a:rPr lang="en-US" smtClean="0"/>
              <a:pPr/>
              <a:t>46</a:t>
            </a:fld>
            <a:endParaRPr lang="en-US" dirty="0"/>
          </a:p>
        </p:txBody>
      </p:sp>
    </p:spTree>
    <p:extLst>
      <p:ext uri="{BB962C8B-B14F-4D97-AF65-F5344CB8AC3E}">
        <p14:creationId xmlns:p14="http://schemas.microsoft.com/office/powerpoint/2010/main" val="29001985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Unlawful Restraint</a:t>
            </a:r>
            <a:endParaRPr lang="en-US" dirty="0"/>
          </a:p>
        </p:txBody>
      </p:sp>
      <p:sp>
        <p:nvSpPr>
          <p:cNvPr id="4" name="Content Placeholder 3"/>
          <p:cNvSpPr>
            <a:spLocks noGrp="1"/>
          </p:cNvSpPr>
          <p:nvPr>
            <p:ph idx="1"/>
          </p:nvPr>
        </p:nvSpPr>
        <p:spPr/>
        <p:txBody>
          <a:bodyPr/>
          <a:lstStyle/>
          <a:p>
            <a:r>
              <a:rPr lang="en-US" b="1" dirty="0"/>
              <a:t>2905.03 Unlawful </a:t>
            </a:r>
            <a:r>
              <a:rPr lang="en-US" b="1" dirty="0" smtClean="0"/>
              <a:t>restraint or False Imprisonment</a:t>
            </a:r>
            <a:endParaRPr lang="en-US" b="1" dirty="0"/>
          </a:p>
          <a:p>
            <a:r>
              <a:rPr lang="en-US" dirty="0"/>
              <a:t>(A) No person, without privilege to do so, shall knowingly restrain another of the other person's liberty.</a:t>
            </a:r>
          </a:p>
          <a:p>
            <a:r>
              <a:rPr lang="en-US" dirty="0"/>
              <a:t>(B) No person, without privilege to do so and with a sexual motivation, shall knowingly restrain another of the other person's liberty.</a:t>
            </a:r>
          </a:p>
          <a:p>
            <a:r>
              <a:rPr lang="en-US" dirty="0"/>
              <a:t>(C) Whoever violates this section is guilty of unlawful restraint, a misdemeanor of the third degree.</a:t>
            </a:r>
          </a:p>
          <a:p>
            <a:r>
              <a:rPr lang="en-US" dirty="0"/>
              <a:t>(D) As used in this section, "sexual motivation" has the same meaning as in section </a:t>
            </a:r>
            <a:r>
              <a:rPr lang="en-US" dirty="0">
                <a:hlinkClick r:id="rId2" tooltip="2971.01"/>
              </a:rPr>
              <a:t>2971.01</a:t>
            </a:r>
            <a:r>
              <a:rPr lang="en-US" dirty="0"/>
              <a:t> of the Revised Code.</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47</a:t>
            </a:fld>
            <a:endParaRPr lang="en-US" dirty="0"/>
          </a:p>
        </p:txBody>
      </p:sp>
    </p:spTree>
    <p:extLst>
      <p:ext uri="{BB962C8B-B14F-4D97-AF65-F5344CB8AC3E}">
        <p14:creationId xmlns:p14="http://schemas.microsoft.com/office/powerpoint/2010/main" val="13900862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Murder</a:t>
            </a:r>
            <a:endParaRPr lang="en-US" dirty="0"/>
          </a:p>
        </p:txBody>
      </p:sp>
      <p:sp>
        <p:nvSpPr>
          <p:cNvPr id="4" name="Content Placeholder 3"/>
          <p:cNvSpPr>
            <a:spLocks noGrp="1"/>
          </p:cNvSpPr>
          <p:nvPr>
            <p:ph idx="1"/>
          </p:nvPr>
        </p:nvSpPr>
        <p:spPr/>
        <p:txBody>
          <a:bodyPr>
            <a:normAutofit/>
          </a:bodyPr>
          <a:lstStyle/>
          <a:p>
            <a:r>
              <a:rPr lang="en-US" sz="3200" dirty="0" smtClean="0"/>
              <a:t>Murder= unlawful killing of another human being with malice aforethought</a:t>
            </a:r>
          </a:p>
          <a:p>
            <a:endParaRPr lang="en-US" sz="3200" dirty="0"/>
          </a:p>
          <a:p>
            <a:r>
              <a:rPr lang="en-US" sz="3200" dirty="0" smtClean="0"/>
              <a:t>At CL all murders were capital offenses</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48</a:t>
            </a:fld>
            <a:endParaRPr lang="en-US" dirty="0"/>
          </a:p>
        </p:txBody>
      </p:sp>
    </p:spTree>
    <p:extLst>
      <p:ext uri="{BB962C8B-B14F-4D97-AF65-F5344CB8AC3E}">
        <p14:creationId xmlns:p14="http://schemas.microsoft.com/office/powerpoint/2010/main" val="18485837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Murder at CL</a:t>
            </a:r>
            <a:endParaRPr lang="en-US" dirty="0"/>
          </a:p>
        </p:txBody>
      </p:sp>
      <p:sp>
        <p:nvSpPr>
          <p:cNvPr id="4" name="Content Placeholder 3"/>
          <p:cNvSpPr>
            <a:spLocks noGrp="1"/>
          </p:cNvSpPr>
          <p:nvPr>
            <p:ph idx="1"/>
          </p:nvPr>
        </p:nvSpPr>
        <p:spPr>
          <a:xfrm>
            <a:off x="768096" y="1752600"/>
            <a:ext cx="7290055" cy="4556760"/>
          </a:xfrm>
        </p:spPr>
        <p:txBody>
          <a:bodyPr>
            <a:normAutofit lnSpcReduction="10000"/>
          </a:bodyPr>
          <a:lstStyle/>
          <a:p>
            <a:r>
              <a:rPr lang="en-US" sz="2400" dirty="0" smtClean="0"/>
              <a:t>Unlawful killing with malice aforethought.  4 ways to prove malice</a:t>
            </a:r>
          </a:p>
          <a:p>
            <a:r>
              <a:rPr lang="en-US" sz="2400" dirty="0" smtClean="0"/>
              <a:t>Intent to kill</a:t>
            </a:r>
          </a:p>
          <a:p>
            <a:pPr lvl="1"/>
            <a:r>
              <a:rPr lang="en-US" sz="2400" dirty="0"/>
              <a:t>Desire to kill</a:t>
            </a:r>
          </a:p>
          <a:p>
            <a:pPr lvl="1"/>
            <a:r>
              <a:rPr lang="en-US" sz="2400" dirty="0"/>
              <a:t>Substantial certainty of </a:t>
            </a:r>
            <a:r>
              <a:rPr lang="en-US" sz="2400" dirty="0" smtClean="0"/>
              <a:t>death</a:t>
            </a:r>
          </a:p>
          <a:p>
            <a:r>
              <a:rPr lang="en-US" sz="2400" dirty="0" smtClean="0"/>
              <a:t>Intent to do serious bodily harm</a:t>
            </a:r>
          </a:p>
          <a:p>
            <a:pPr lvl="1"/>
            <a:r>
              <a:rPr lang="en-US" sz="2400" dirty="0"/>
              <a:t>Attack or assault with a deadly </a:t>
            </a:r>
            <a:r>
              <a:rPr lang="en-US" sz="2400" dirty="0" smtClean="0"/>
              <a:t>weapon</a:t>
            </a:r>
          </a:p>
          <a:p>
            <a:pPr lvl="1"/>
            <a:r>
              <a:rPr lang="en-US" sz="2400" dirty="0" smtClean="0"/>
              <a:t>More than bodily injury something less than a fatal injury</a:t>
            </a:r>
          </a:p>
          <a:p>
            <a:r>
              <a:rPr lang="en-US" sz="2400" dirty="0" smtClean="0"/>
              <a:t>Reckless indifference to the value of human life</a:t>
            </a:r>
          </a:p>
          <a:p>
            <a:pPr lvl="1"/>
            <a:r>
              <a:rPr lang="en-US" sz="2400" dirty="0" smtClean="0"/>
              <a:t>Depraved Heart</a:t>
            </a:r>
          </a:p>
          <a:p>
            <a:pPr lvl="1"/>
            <a:r>
              <a:rPr lang="en-US" sz="2400" dirty="0" smtClean="0"/>
              <a:t>Beyond mere gross negligence</a:t>
            </a:r>
          </a:p>
          <a:p>
            <a:pPr marL="274320" lvl="1" indent="0">
              <a:buNone/>
            </a:pPr>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49</a:t>
            </a:fld>
            <a:endParaRPr lang="en-US" dirty="0"/>
          </a:p>
        </p:txBody>
      </p:sp>
    </p:spTree>
    <p:extLst>
      <p:ext uri="{BB962C8B-B14F-4D97-AF65-F5344CB8AC3E}">
        <p14:creationId xmlns:p14="http://schemas.microsoft.com/office/powerpoint/2010/main" val="4044216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Constitutional Principles</a:t>
            </a:r>
            <a:endParaRPr lang="en-US" dirty="0"/>
          </a:p>
        </p:txBody>
      </p:sp>
      <p:sp>
        <p:nvSpPr>
          <p:cNvPr id="4" name="Content Placeholder 3"/>
          <p:cNvSpPr>
            <a:spLocks noGrp="1"/>
          </p:cNvSpPr>
          <p:nvPr>
            <p:ph idx="1"/>
          </p:nvPr>
        </p:nvSpPr>
        <p:spPr/>
        <p:txBody>
          <a:bodyPr>
            <a:normAutofit/>
          </a:bodyPr>
          <a:lstStyle/>
          <a:p>
            <a:r>
              <a:rPr lang="en-US" sz="2800" dirty="0" smtClean="0"/>
              <a:t>Burden of Proof</a:t>
            </a:r>
            <a:endParaRPr lang="en-US" sz="2800" dirty="0"/>
          </a:p>
          <a:p>
            <a:r>
              <a:rPr lang="en-US" sz="2800" dirty="0" smtClean="0"/>
              <a:t>Void for Vagueness</a:t>
            </a:r>
            <a:endParaRPr lang="en-US" sz="2800" dirty="0"/>
          </a:p>
          <a:p>
            <a:r>
              <a:rPr lang="en-US" sz="2800" dirty="0" smtClean="0"/>
              <a:t>Status Crimes</a:t>
            </a:r>
            <a:endParaRPr lang="en-US" sz="2800" dirty="0"/>
          </a:p>
          <a:p>
            <a:r>
              <a:rPr lang="en-US" sz="2800" dirty="0" smtClean="0"/>
              <a:t>Ex Post Facto</a:t>
            </a:r>
            <a:endParaRPr lang="en-US" sz="2800" dirty="0"/>
          </a:p>
          <a:p>
            <a:r>
              <a:rPr lang="en-US" sz="2800" dirty="0" smtClean="0"/>
              <a:t>Bills of Attainder</a:t>
            </a:r>
          </a:p>
          <a:p>
            <a:endParaRPr lang="en-US" dirty="0"/>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a:t>
            </a:fld>
            <a:endParaRPr lang="en-US" dirty="0"/>
          </a:p>
        </p:txBody>
      </p:sp>
    </p:spTree>
    <p:extLst>
      <p:ext uri="{BB962C8B-B14F-4D97-AF65-F5344CB8AC3E}">
        <p14:creationId xmlns:p14="http://schemas.microsoft.com/office/powerpoint/2010/main" val="26176685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Felony Murder</a:t>
            </a:r>
            <a:endParaRPr lang="en-US" dirty="0"/>
          </a:p>
        </p:txBody>
      </p:sp>
      <p:sp>
        <p:nvSpPr>
          <p:cNvPr id="4" name="Content Placeholder 3"/>
          <p:cNvSpPr>
            <a:spLocks noGrp="1"/>
          </p:cNvSpPr>
          <p:nvPr>
            <p:ph idx="1"/>
          </p:nvPr>
        </p:nvSpPr>
        <p:spPr/>
        <p:txBody>
          <a:bodyPr>
            <a:normAutofit/>
          </a:bodyPr>
          <a:lstStyle/>
          <a:p>
            <a:r>
              <a:rPr lang="en-US" sz="2400" dirty="0" smtClean="0"/>
              <a:t>Felony Murder</a:t>
            </a:r>
          </a:p>
          <a:p>
            <a:pPr lvl="1"/>
            <a:r>
              <a:rPr lang="en-US" sz="2400" dirty="0"/>
              <a:t>While in the process of committing a felony someone </a:t>
            </a:r>
            <a:r>
              <a:rPr lang="en-US" sz="2400" dirty="0" smtClean="0"/>
              <a:t>dies</a:t>
            </a:r>
            <a:endParaRPr lang="en-US" sz="2400" dirty="0"/>
          </a:p>
          <a:p>
            <a:r>
              <a:rPr lang="en-US" sz="2400" dirty="0"/>
              <a:t>Why do we have the Felony-Murder Doctrine?</a:t>
            </a:r>
          </a:p>
          <a:p>
            <a:pPr lvl="1"/>
            <a:r>
              <a:rPr lang="en-US" sz="2400" dirty="0"/>
              <a:t>Punish criminals</a:t>
            </a:r>
          </a:p>
          <a:p>
            <a:pPr lvl="1"/>
            <a:r>
              <a:rPr lang="en-US" sz="2400" dirty="0"/>
              <a:t>Deter felons from killing negligently</a:t>
            </a:r>
          </a:p>
          <a:p>
            <a:pPr lvl="1"/>
            <a:r>
              <a:rPr lang="en-US" sz="2400" dirty="0"/>
              <a:t>Get criminals to conduct crimes more safely?</a:t>
            </a:r>
          </a:p>
          <a:p>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50</a:t>
            </a:fld>
            <a:endParaRPr lang="en-US" dirty="0"/>
          </a:p>
        </p:txBody>
      </p:sp>
    </p:spTree>
    <p:extLst>
      <p:ext uri="{BB962C8B-B14F-4D97-AF65-F5344CB8AC3E}">
        <p14:creationId xmlns:p14="http://schemas.microsoft.com/office/powerpoint/2010/main" val="37959997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Homicide</a:t>
            </a:r>
            <a:endParaRPr lang="en-US" dirty="0"/>
          </a:p>
        </p:txBody>
      </p:sp>
      <p:sp>
        <p:nvSpPr>
          <p:cNvPr id="4" name="Content Placeholder 3"/>
          <p:cNvSpPr>
            <a:spLocks noGrp="1"/>
          </p:cNvSpPr>
          <p:nvPr>
            <p:ph idx="1"/>
          </p:nvPr>
        </p:nvSpPr>
        <p:spPr/>
        <p:txBody>
          <a:bodyPr>
            <a:normAutofit fontScale="85000" lnSpcReduction="20000"/>
          </a:bodyPr>
          <a:lstStyle/>
          <a:p>
            <a:r>
              <a:rPr lang="en-US" sz="2800" dirty="0" smtClean="0"/>
              <a:t>At CL no degrees of murder</a:t>
            </a:r>
            <a:endParaRPr lang="en-US" sz="2800" dirty="0"/>
          </a:p>
          <a:p>
            <a:r>
              <a:rPr lang="en-US" sz="2800" dirty="0" smtClean="0"/>
              <a:t>1</a:t>
            </a:r>
            <a:r>
              <a:rPr lang="en-US" sz="2800" baseline="30000" dirty="0" smtClean="0"/>
              <a:t>st</a:t>
            </a:r>
            <a:r>
              <a:rPr lang="en-US" sz="2800" dirty="0" smtClean="0"/>
              <a:t> and 2</a:t>
            </a:r>
            <a:r>
              <a:rPr lang="en-US" sz="2800" baseline="30000" dirty="0" smtClean="0"/>
              <a:t>nd</a:t>
            </a:r>
            <a:r>
              <a:rPr lang="en-US" sz="2800" dirty="0" smtClean="0"/>
              <a:t> degree murders are creatures of statute</a:t>
            </a:r>
          </a:p>
          <a:p>
            <a:endParaRPr lang="en-US" sz="2800" dirty="0"/>
          </a:p>
          <a:p>
            <a:pPr lvl="1"/>
            <a:r>
              <a:rPr lang="en-US" sz="2800" dirty="0" smtClean="0"/>
              <a:t>1</a:t>
            </a:r>
            <a:r>
              <a:rPr lang="en-US" sz="2800" baseline="30000" dirty="0" smtClean="0"/>
              <a:t>st</a:t>
            </a:r>
            <a:r>
              <a:rPr lang="en-US" sz="2800" dirty="0" smtClean="0"/>
              <a:t> Degree</a:t>
            </a:r>
          </a:p>
          <a:p>
            <a:pPr lvl="2"/>
            <a:r>
              <a:rPr lang="en-US" sz="2800" dirty="0"/>
              <a:t>Felony Murder</a:t>
            </a:r>
          </a:p>
          <a:p>
            <a:pPr lvl="2"/>
            <a:r>
              <a:rPr lang="en-US" sz="2800" dirty="0"/>
              <a:t>Premeditated and Deliberate Intent to kill</a:t>
            </a:r>
          </a:p>
          <a:p>
            <a:pPr lvl="2"/>
            <a:r>
              <a:rPr lang="en-US" sz="2800" dirty="0"/>
              <a:t>Murders accomplished by egregious methods </a:t>
            </a:r>
            <a:endParaRPr lang="en-US" sz="2800" dirty="0" smtClean="0"/>
          </a:p>
          <a:p>
            <a:pPr lvl="2"/>
            <a:endParaRPr lang="en-US" sz="2800" dirty="0"/>
          </a:p>
          <a:p>
            <a:pPr lvl="1"/>
            <a:r>
              <a:rPr lang="en-US" sz="2800" dirty="0" smtClean="0"/>
              <a:t>2</a:t>
            </a:r>
            <a:r>
              <a:rPr lang="en-US" sz="2800" baseline="30000" dirty="0" smtClean="0"/>
              <a:t>nd</a:t>
            </a:r>
            <a:r>
              <a:rPr lang="en-US" sz="2800" dirty="0" smtClean="0"/>
              <a:t> Degree</a:t>
            </a:r>
          </a:p>
          <a:p>
            <a:pPr lvl="2"/>
            <a:r>
              <a:rPr lang="en-US" sz="2800" dirty="0" smtClean="0"/>
              <a:t>All other types of murder</a:t>
            </a:r>
          </a:p>
          <a:p>
            <a:pPr lvl="2"/>
            <a:r>
              <a:rPr lang="en-US" sz="2800" dirty="0" smtClean="0"/>
              <a:t>Catch all</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51</a:t>
            </a:fld>
            <a:endParaRPr lang="en-US" dirty="0"/>
          </a:p>
        </p:txBody>
      </p:sp>
    </p:spTree>
    <p:extLst>
      <p:ext uri="{BB962C8B-B14F-4D97-AF65-F5344CB8AC3E}">
        <p14:creationId xmlns:p14="http://schemas.microsoft.com/office/powerpoint/2010/main" val="24283204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Premeditation and Deliberation</a:t>
            </a:r>
            <a:endParaRPr lang="en-US" dirty="0"/>
          </a:p>
        </p:txBody>
      </p:sp>
      <p:sp>
        <p:nvSpPr>
          <p:cNvPr id="4" name="Content Placeholder 3"/>
          <p:cNvSpPr>
            <a:spLocks noGrp="1"/>
          </p:cNvSpPr>
          <p:nvPr>
            <p:ph idx="1"/>
          </p:nvPr>
        </p:nvSpPr>
        <p:spPr/>
        <p:txBody>
          <a:bodyPr>
            <a:normAutofit/>
          </a:bodyPr>
          <a:lstStyle/>
          <a:p>
            <a:r>
              <a:rPr lang="en-US" sz="3600" dirty="0" smtClean="0"/>
              <a:t>Premeditation and Deliberation</a:t>
            </a:r>
          </a:p>
          <a:p>
            <a:pPr lvl="1"/>
            <a:r>
              <a:rPr lang="en-US" sz="3600" dirty="0" smtClean="0"/>
              <a:t>Planning</a:t>
            </a:r>
          </a:p>
          <a:p>
            <a:pPr lvl="1"/>
            <a:r>
              <a:rPr lang="en-US" sz="3600" dirty="0" smtClean="0"/>
              <a:t>Motive</a:t>
            </a:r>
          </a:p>
          <a:p>
            <a:pPr lvl="1"/>
            <a:r>
              <a:rPr lang="en-US" sz="3600" dirty="0" smtClean="0"/>
              <a:t>Method of killing</a:t>
            </a:r>
          </a:p>
          <a:p>
            <a:pPr lvl="1"/>
            <a:r>
              <a:rPr lang="en-US" sz="3600" dirty="0" smtClean="0"/>
              <a:t>Drugs or alcohol may reduce the specific intent</a:t>
            </a:r>
            <a:endParaRPr lang="en-US" sz="36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52</a:t>
            </a:fld>
            <a:endParaRPr lang="en-US" dirty="0"/>
          </a:p>
        </p:txBody>
      </p:sp>
    </p:spTree>
    <p:extLst>
      <p:ext uri="{BB962C8B-B14F-4D97-AF65-F5344CB8AC3E}">
        <p14:creationId xmlns:p14="http://schemas.microsoft.com/office/powerpoint/2010/main" val="20482008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Murder</a:t>
            </a:r>
            <a:endParaRPr lang="en-US" dirty="0"/>
          </a:p>
        </p:txBody>
      </p:sp>
      <p:sp>
        <p:nvSpPr>
          <p:cNvPr id="4" name="Content Placeholder 3"/>
          <p:cNvSpPr>
            <a:spLocks noGrp="1"/>
          </p:cNvSpPr>
          <p:nvPr>
            <p:ph idx="1"/>
          </p:nvPr>
        </p:nvSpPr>
        <p:spPr/>
        <p:txBody>
          <a:bodyPr>
            <a:normAutofit lnSpcReduction="10000"/>
          </a:bodyPr>
          <a:lstStyle/>
          <a:p>
            <a:r>
              <a:rPr lang="en-US" sz="2400" dirty="0" smtClean="0"/>
              <a:t>Aggravated Murder (1</a:t>
            </a:r>
            <a:r>
              <a:rPr lang="en-US" sz="2400" baseline="30000" dirty="0" smtClean="0"/>
              <a:t>st</a:t>
            </a:r>
            <a:r>
              <a:rPr lang="en-US" sz="2400" dirty="0" smtClean="0"/>
              <a:t> Degree Murder) </a:t>
            </a:r>
          </a:p>
          <a:p>
            <a:r>
              <a:rPr lang="en-US" sz="2400" dirty="0" smtClean="0"/>
              <a:t>Purposely cause the death of another and</a:t>
            </a:r>
          </a:p>
          <a:p>
            <a:pPr lvl="1"/>
            <a:r>
              <a:rPr lang="en-US" sz="2400" dirty="0"/>
              <a:t>Prior Calculation and Design (Premeditated)</a:t>
            </a:r>
          </a:p>
          <a:p>
            <a:pPr lvl="1"/>
            <a:r>
              <a:rPr lang="en-US" sz="2400" dirty="0"/>
              <a:t>Felony </a:t>
            </a:r>
            <a:r>
              <a:rPr lang="en-US" sz="2400" dirty="0" smtClean="0"/>
              <a:t>Murder (BARRK)</a:t>
            </a:r>
            <a:endParaRPr lang="en-US" sz="2400" dirty="0"/>
          </a:p>
          <a:p>
            <a:pPr lvl="1"/>
            <a:r>
              <a:rPr lang="en-US" sz="2400" dirty="0"/>
              <a:t>Victim under 13</a:t>
            </a:r>
          </a:p>
          <a:p>
            <a:pPr lvl="1"/>
            <a:r>
              <a:rPr lang="en-US" sz="2400" dirty="0"/>
              <a:t>Offender is incarcerated for a felony or has escaped</a:t>
            </a:r>
          </a:p>
          <a:p>
            <a:pPr lvl="1"/>
            <a:r>
              <a:rPr lang="en-US" sz="2400" dirty="0"/>
              <a:t>Victim was law </a:t>
            </a:r>
            <a:r>
              <a:rPr lang="en-US" sz="2400" dirty="0" smtClean="0"/>
              <a:t>enforcement</a:t>
            </a:r>
          </a:p>
          <a:p>
            <a:pPr marL="274320" lvl="1" indent="0">
              <a:buNone/>
            </a:pPr>
            <a:endParaRPr lang="en-US" sz="2400" dirty="0"/>
          </a:p>
          <a:p>
            <a:r>
              <a:rPr lang="en-US" sz="2400" dirty="0" smtClean="0"/>
              <a:t>Murder (2</a:t>
            </a:r>
            <a:r>
              <a:rPr lang="en-US" sz="2400" baseline="30000" dirty="0" smtClean="0"/>
              <a:t>nd</a:t>
            </a:r>
            <a:r>
              <a:rPr lang="en-US" sz="2400" dirty="0" smtClean="0"/>
              <a:t> Degree Murder)</a:t>
            </a:r>
          </a:p>
          <a:p>
            <a:pPr lvl="1"/>
            <a:r>
              <a:rPr lang="en-US" sz="2400" dirty="0" smtClean="0"/>
              <a:t>Purposely cause the death of another</a:t>
            </a:r>
          </a:p>
        </p:txBody>
      </p:sp>
      <p:sp>
        <p:nvSpPr>
          <p:cNvPr id="3" name="Slide Number Placeholder 2"/>
          <p:cNvSpPr>
            <a:spLocks noGrp="1"/>
          </p:cNvSpPr>
          <p:nvPr>
            <p:ph type="sldNum" sz="quarter" idx="12"/>
          </p:nvPr>
        </p:nvSpPr>
        <p:spPr/>
        <p:txBody>
          <a:bodyPr/>
          <a:lstStyle/>
          <a:p>
            <a:fld id="{901AF9EA-65AC-4665-9C77-1EC8FFC9F410}" type="slidenum">
              <a:rPr lang="en-US" smtClean="0"/>
              <a:pPr/>
              <a:t>53</a:t>
            </a:fld>
            <a:endParaRPr lang="en-US" dirty="0"/>
          </a:p>
        </p:txBody>
      </p:sp>
    </p:spTree>
    <p:extLst>
      <p:ext uri="{BB962C8B-B14F-4D97-AF65-F5344CB8AC3E}">
        <p14:creationId xmlns:p14="http://schemas.microsoft.com/office/powerpoint/2010/main" val="29928064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t>
            </a:r>
            <a:r>
              <a:rPr lang="en-US" dirty="0" err="1" smtClean="0"/>
              <a:t>FELONy</a:t>
            </a:r>
            <a:r>
              <a:rPr lang="en-US" dirty="0" smtClean="0"/>
              <a:t> MURDER</a:t>
            </a:r>
            <a:endParaRPr lang="en-US" dirty="0"/>
          </a:p>
        </p:txBody>
      </p:sp>
      <p:sp>
        <p:nvSpPr>
          <p:cNvPr id="3" name="Content Placeholder 2"/>
          <p:cNvSpPr>
            <a:spLocks noGrp="1"/>
          </p:cNvSpPr>
          <p:nvPr>
            <p:ph idx="1"/>
          </p:nvPr>
        </p:nvSpPr>
        <p:spPr>
          <a:xfrm>
            <a:off x="768096" y="2286000"/>
            <a:ext cx="7994904" cy="4023360"/>
          </a:xfrm>
        </p:spPr>
        <p:txBody>
          <a:bodyPr>
            <a:noAutofit/>
          </a:bodyPr>
          <a:lstStyle/>
          <a:p>
            <a:r>
              <a:rPr lang="en-US" sz="3200" dirty="0" smtClean="0"/>
              <a:t>Aggravated Murder=D purposely causes the death of another while committing, attempting to commit, or fleeing from a BARRK crime.</a:t>
            </a:r>
          </a:p>
          <a:p>
            <a:endParaRPr lang="en-US" sz="3200" dirty="0"/>
          </a:p>
          <a:p>
            <a:r>
              <a:rPr lang="en-US" sz="3200" dirty="0" smtClean="0"/>
              <a:t>Murder=D “cause[s] the death of another as a proximate result of the D’s committing or attempting to commit an offense of violence that is a felony of the first or second degree.”</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54</a:t>
            </a:fld>
            <a:endParaRPr lang="en-US" dirty="0"/>
          </a:p>
        </p:txBody>
      </p:sp>
    </p:spTree>
    <p:extLst>
      <p:ext uri="{BB962C8B-B14F-4D97-AF65-F5344CB8AC3E}">
        <p14:creationId xmlns:p14="http://schemas.microsoft.com/office/powerpoint/2010/main" val="22996065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Manslaughter</a:t>
            </a:r>
            <a:endParaRPr lang="en-US" dirty="0"/>
          </a:p>
        </p:txBody>
      </p:sp>
      <p:sp>
        <p:nvSpPr>
          <p:cNvPr id="4" name="Content Placeholder 3"/>
          <p:cNvSpPr>
            <a:spLocks noGrp="1"/>
          </p:cNvSpPr>
          <p:nvPr>
            <p:ph idx="1"/>
          </p:nvPr>
        </p:nvSpPr>
        <p:spPr/>
        <p:txBody>
          <a:bodyPr>
            <a:normAutofit/>
          </a:bodyPr>
          <a:lstStyle/>
          <a:p>
            <a:r>
              <a:rPr lang="en-US" sz="2800" dirty="0" smtClean="0"/>
              <a:t>Manslaughter and Murder same Actus </a:t>
            </a:r>
            <a:r>
              <a:rPr lang="en-US" sz="2800" dirty="0"/>
              <a:t>R</a:t>
            </a:r>
            <a:r>
              <a:rPr lang="en-US" sz="2800" dirty="0" smtClean="0"/>
              <a:t>eus different Mens Rea</a:t>
            </a:r>
          </a:p>
          <a:p>
            <a:pPr marL="0" indent="0">
              <a:buNone/>
            </a:pPr>
            <a:endParaRPr lang="en-US" sz="2800" dirty="0" smtClean="0"/>
          </a:p>
          <a:p>
            <a:r>
              <a:rPr lang="en-US" sz="2800" dirty="0" smtClean="0"/>
              <a:t>Voluntary Manslaughter=killing </a:t>
            </a:r>
            <a:r>
              <a:rPr lang="en-US" sz="2800" dirty="0"/>
              <a:t>that would otherwise be murder but is distinguishable from murder by adequate provocation</a:t>
            </a:r>
          </a:p>
          <a:p>
            <a:pPr lvl="1"/>
            <a:r>
              <a:rPr lang="en-US" sz="2800" dirty="0"/>
              <a:t>Heat of Passion</a:t>
            </a:r>
          </a:p>
          <a:p>
            <a:pPr lvl="1"/>
            <a:r>
              <a:rPr lang="en-US" sz="2800" dirty="0"/>
              <a:t>Imperfect Self-Defense</a:t>
            </a:r>
          </a:p>
          <a:p>
            <a:endParaRPr lang="en-US" dirty="0"/>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55</a:t>
            </a:fld>
            <a:endParaRPr lang="en-US" dirty="0"/>
          </a:p>
        </p:txBody>
      </p:sp>
    </p:spTree>
    <p:extLst>
      <p:ext uri="{BB962C8B-B14F-4D97-AF65-F5344CB8AC3E}">
        <p14:creationId xmlns:p14="http://schemas.microsoft.com/office/powerpoint/2010/main" val="2708636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 Manslaughter</a:t>
            </a:r>
            <a:endParaRPr lang="en-US" dirty="0"/>
          </a:p>
        </p:txBody>
      </p:sp>
      <p:sp>
        <p:nvSpPr>
          <p:cNvPr id="4" name="Content Placeholder 3"/>
          <p:cNvSpPr>
            <a:spLocks noGrp="1"/>
          </p:cNvSpPr>
          <p:nvPr>
            <p:ph idx="1"/>
          </p:nvPr>
        </p:nvSpPr>
        <p:spPr>
          <a:xfrm>
            <a:off x="768096" y="2286000"/>
            <a:ext cx="8223504" cy="4023360"/>
          </a:xfrm>
        </p:spPr>
        <p:txBody>
          <a:bodyPr>
            <a:normAutofit lnSpcReduction="10000"/>
          </a:bodyPr>
          <a:lstStyle/>
          <a:p>
            <a:r>
              <a:rPr lang="en-US" sz="2800" dirty="0" smtClean="0"/>
              <a:t>Voluntary Manslaughter (Heat of Passion and Imperfect Self-Defense)</a:t>
            </a:r>
          </a:p>
          <a:p>
            <a:pPr lvl="1"/>
            <a:r>
              <a:rPr lang="en-US" sz="2800" dirty="0" smtClean="0"/>
              <a:t>Heat of passion</a:t>
            </a:r>
          </a:p>
          <a:p>
            <a:pPr lvl="2"/>
            <a:r>
              <a:rPr lang="en-US" sz="2800" dirty="0" smtClean="0"/>
              <a:t>(1) Reasonable provocation (words alone insufficient) (objective)</a:t>
            </a:r>
          </a:p>
          <a:p>
            <a:pPr lvl="3"/>
            <a:r>
              <a:rPr lang="en-US" sz="2800" dirty="0" smtClean="0"/>
              <a:t>E.g., serious battery or see spouse in bed with another person</a:t>
            </a:r>
          </a:p>
          <a:p>
            <a:pPr lvl="2"/>
            <a:r>
              <a:rPr lang="en-US" sz="2800" dirty="0" smtClean="0"/>
              <a:t>(2) Actually provoked (subjective)</a:t>
            </a:r>
          </a:p>
          <a:p>
            <a:pPr lvl="2"/>
            <a:r>
              <a:rPr lang="en-US" sz="2800" dirty="0" smtClean="0"/>
              <a:t>(3) No time to cool off (objective)</a:t>
            </a:r>
          </a:p>
          <a:p>
            <a:pPr lvl="2"/>
            <a:r>
              <a:rPr lang="en-US" sz="2800" dirty="0" smtClean="0"/>
              <a:t>(4) D in fact not cooled off (subjective)</a:t>
            </a:r>
          </a:p>
          <a:p>
            <a:pPr marL="594360" lvl="2" indent="0">
              <a:buNone/>
            </a:pPr>
            <a:endParaRPr lang="en-US" dirty="0" smtClean="0"/>
          </a:p>
          <a:p>
            <a:pPr lvl="1"/>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56</a:t>
            </a:fld>
            <a:endParaRPr lang="en-US" dirty="0"/>
          </a:p>
        </p:txBody>
      </p:sp>
    </p:spTree>
    <p:extLst>
      <p:ext uri="{BB962C8B-B14F-4D97-AF65-F5344CB8AC3E}">
        <p14:creationId xmlns:p14="http://schemas.microsoft.com/office/powerpoint/2010/main" val="32697918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 Manslaughter</a:t>
            </a:r>
            <a:endParaRPr lang="en-US" dirty="0"/>
          </a:p>
        </p:txBody>
      </p:sp>
      <p:sp>
        <p:nvSpPr>
          <p:cNvPr id="4" name="Content Placeholder 3"/>
          <p:cNvSpPr>
            <a:spLocks noGrp="1"/>
          </p:cNvSpPr>
          <p:nvPr>
            <p:ph idx="1"/>
          </p:nvPr>
        </p:nvSpPr>
        <p:spPr/>
        <p:txBody>
          <a:bodyPr/>
          <a:lstStyle/>
          <a:p>
            <a:r>
              <a:rPr lang="en-US" sz="2800" dirty="0" smtClean="0"/>
              <a:t>Voluntary Manslaughter</a:t>
            </a:r>
          </a:p>
          <a:p>
            <a:pPr lvl="1"/>
            <a:r>
              <a:rPr lang="en-US" sz="2800" dirty="0"/>
              <a:t>Imperfect self-defense (D not entitled to self defense because)</a:t>
            </a:r>
          </a:p>
          <a:p>
            <a:pPr lvl="2"/>
            <a:r>
              <a:rPr lang="en-US" sz="2800" dirty="0"/>
              <a:t>(1) D unreasonably mistaken about the existence of danger</a:t>
            </a:r>
          </a:p>
          <a:p>
            <a:pPr lvl="2"/>
            <a:r>
              <a:rPr lang="en-US" sz="2800" dirty="0"/>
              <a:t>(2) D unreasonable mistaken about the need of deadly force</a:t>
            </a:r>
          </a:p>
          <a:p>
            <a:pPr lvl="2"/>
            <a:r>
              <a:rPr lang="en-US" sz="2800" dirty="0"/>
              <a:t>(3) D was the aggressor</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57</a:t>
            </a:fld>
            <a:endParaRPr lang="en-US" dirty="0"/>
          </a:p>
        </p:txBody>
      </p:sp>
    </p:spTree>
    <p:extLst>
      <p:ext uri="{BB962C8B-B14F-4D97-AF65-F5344CB8AC3E}">
        <p14:creationId xmlns:p14="http://schemas.microsoft.com/office/powerpoint/2010/main" val="36435528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Manslaughter</a:t>
            </a:r>
            <a:endParaRPr lang="en-US" dirty="0"/>
          </a:p>
        </p:txBody>
      </p:sp>
      <p:sp>
        <p:nvSpPr>
          <p:cNvPr id="3" name="Content Placeholder 2"/>
          <p:cNvSpPr>
            <a:spLocks noGrp="1"/>
          </p:cNvSpPr>
          <p:nvPr>
            <p:ph idx="1"/>
          </p:nvPr>
        </p:nvSpPr>
        <p:spPr/>
        <p:txBody>
          <a:bodyPr/>
          <a:lstStyle/>
          <a:p>
            <a:r>
              <a:rPr lang="en-US" sz="3200" dirty="0" smtClean="0"/>
              <a:t>Unintended killings that are the result of unjustified risk</a:t>
            </a:r>
          </a:p>
          <a:p>
            <a:r>
              <a:rPr lang="en-US" sz="3200" dirty="0"/>
              <a:t>Involuntary Manslaughter</a:t>
            </a:r>
          </a:p>
          <a:p>
            <a:pPr lvl="1"/>
            <a:r>
              <a:rPr lang="en-US" sz="3200" dirty="0"/>
              <a:t>Criminal negligence</a:t>
            </a:r>
          </a:p>
          <a:p>
            <a:pPr lvl="1"/>
            <a:r>
              <a:rPr lang="en-US" sz="3200" dirty="0"/>
              <a:t>Unlawful Act (Misdemeanor-Manslaughter and felonies not included in felony murder)</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58</a:t>
            </a:fld>
            <a:endParaRPr lang="en-US" dirty="0"/>
          </a:p>
        </p:txBody>
      </p:sp>
    </p:spTree>
    <p:extLst>
      <p:ext uri="{BB962C8B-B14F-4D97-AF65-F5344CB8AC3E}">
        <p14:creationId xmlns:p14="http://schemas.microsoft.com/office/powerpoint/2010/main" val="33260146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Oh Involuntary Manslaughter</a:t>
            </a:r>
            <a:endParaRPr lang="en-US" dirty="0"/>
          </a:p>
        </p:txBody>
      </p:sp>
      <p:sp>
        <p:nvSpPr>
          <p:cNvPr id="3" name="Content Placeholder 2"/>
          <p:cNvSpPr>
            <a:spLocks noGrp="1"/>
          </p:cNvSpPr>
          <p:nvPr>
            <p:ph idx="1"/>
          </p:nvPr>
        </p:nvSpPr>
        <p:spPr/>
        <p:txBody>
          <a:bodyPr/>
          <a:lstStyle/>
          <a:p>
            <a:r>
              <a:rPr lang="en-US" dirty="0" smtClean="0"/>
              <a:t>D commits involuntary manslaughter when</a:t>
            </a:r>
          </a:p>
          <a:p>
            <a:r>
              <a:rPr lang="en-US" dirty="0" smtClean="0"/>
              <a:t>(1) he causes the death of another as a proximate result of committing or attempting to commit a felony</a:t>
            </a:r>
          </a:p>
          <a:p>
            <a:endParaRPr lang="en-US" dirty="0" smtClean="0"/>
          </a:p>
          <a:p>
            <a:r>
              <a:rPr lang="en-US" dirty="0" smtClean="0"/>
              <a:t>(2) he causes the death of another as a proximate result of committing or attempt to a misdemeanor of any degree or a regulatory offense.</a:t>
            </a:r>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59</a:t>
            </a:fld>
            <a:endParaRPr lang="en-US" dirty="0"/>
          </a:p>
        </p:txBody>
      </p:sp>
    </p:spTree>
    <p:extLst>
      <p:ext uri="{BB962C8B-B14F-4D97-AF65-F5344CB8AC3E}">
        <p14:creationId xmlns:p14="http://schemas.microsoft.com/office/powerpoint/2010/main" val="739683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Burden of Proof</a:t>
            </a:r>
            <a:endParaRPr lang="en-US" dirty="0"/>
          </a:p>
        </p:txBody>
      </p:sp>
      <p:sp>
        <p:nvSpPr>
          <p:cNvPr id="4" name="Content Placeholder 3"/>
          <p:cNvSpPr>
            <a:spLocks noGrp="1"/>
          </p:cNvSpPr>
          <p:nvPr>
            <p:ph idx="1"/>
          </p:nvPr>
        </p:nvSpPr>
        <p:spPr/>
        <p:txBody>
          <a:bodyPr>
            <a:noAutofit/>
          </a:bodyPr>
          <a:lstStyle/>
          <a:p>
            <a:r>
              <a:rPr lang="en-US" sz="2800" dirty="0" smtClean="0"/>
              <a:t>Burden of Proof</a:t>
            </a:r>
          </a:p>
          <a:p>
            <a:pPr lvl="1"/>
            <a:r>
              <a:rPr lang="en-US" sz="2800" dirty="0" smtClean="0"/>
              <a:t>Government must prove each and every element of the crime (In re Winship)</a:t>
            </a:r>
            <a:r>
              <a:rPr lang="en-US" sz="2800" dirty="0"/>
              <a:t> </a:t>
            </a:r>
            <a:r>
              <a:rPr lang="en-US" sz="2800" dirty="0" smtClean="0"/>
              <a:t>with proof beyond a reasonable doubt</a:t>
            </a:r>
          </a:p>
          <a:p>
            <a:pPr marL="274320" lvl="1" indent="0">
              <a:buNone/>
            </a:pPr>
            <a:endParaRPr lang="en-US" sz="2800" dirty="0" smtClean="0"/>
          </a:p>
          <a:p>
            <a:pPr lvl="1"/>
            <a:r>
              <a:rPr lang="en-US" sz="2800" dirty="0" smtClean="0"/>
              <a:t>Defendant may have to prove all affirmative defenses</a:t>
            </a:r>
          </a:p>
          <a:p>
            <a:pPr lvl="2"/>
            <a:r>
              <a:rPr lang="en-US" sz="2800" dirty="0" smtClean="0"/>
              <a:t>Standard lower than proof beyond a reasonable doubt (clear and convincing or preponderance of the evidence)</a:t>
            </a:r>
          </a:p>
        </p:txBody>
      </p:sp>
      <p:sp>
        <p:nvSpPr>
          <p:cNvPr id="3" name="Slide Number Placeholder 2"/>
          <p:cNvSpPr>
            <a:spLocks noGrp="1"/>
          </p:cNvSpPr>
          <p:nvPr>
            <p:ph type="sldNum" sz="quarter" idx="12"/>
          </p:nvPr>
        </p:nvSpPr>
        <p:spPr/>
        <p:txBody>
          <a:bodyPr/>
          <a:lstStyle/>
          <a:p>
            <a:fld id="{901AF9EA-65AC-4665-9C77-1EC8FFC9F410}" type="slidenum">
              <a:rPr lang="en-US" smtClean="0"/>
              <a:pPr/>
              <a:t>6</a:t>
            </a:fld>
            <a:endParaRPr lang="en-US" dirty="0"/>
          </a:p>
        </p:txBody>
      </p:sp>
    </p:spTree>
    <p:extLst>
      <p:ext uri="{BB962C8B-B14F-4D97-AF65-F5344CB8AC3E}">
        <p14:creationId xmlns:p14="http://schemas.microsoft.com/office/powerpoint/2010/main" val="234980301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Invol</a:t>
            </a:r>
            <a:r>
              <a:rPr lang="en-US" dirty="0" smtClean="0"/>
              <a:t>. Man vs. Depraved Heart Murder</a:t>
            </a:r>
            <a:endParaRPr lang="en-US" dirty="0"/>
          </a:p>
        </p:txBody>
      </p:sp>
      <p:sp>
        <p:nvSpPr>
          <p:cNvPr id="4" name="Content Placeholder 3"/>
          <p:cNvSpPr>
            <a:spLocks noGrp="1"/>
          </p:cNvSpPr>
          <p:nvPr>
            <p:ph idx="1"/>
          </p:nvPr>
        </p:nvSpPr>
        <p:spPr/>
        <p:txBody>
          <a:bodyPr/>
          <a:lstStyle/>
          <a:p>
            <a:r>
              <a:rPr lang="en-US" dirty="0" smtClean="0"/>
              <a:t>Distinguish </a:t>
            </a:r>
            <a:r>
              <a:rPr lang="en-US" dirty="0"/>
              <a:t>i</a:t>
            </a:r>
            <a:r>
              <a:rPr lang="en-US" dirty="0" smtClean="0"/>
              <a:t>nvoluntary manslaughter and reckless </a:t>
            </a:r>
            <a:r>
              <a:rPr lang="en-US" dirty="0"/>
              <a:t>i</a:t>
            </a:r>
            <a:r>
              <a:rPr lang="en-US" dirty="0" smtClean="0"/>
              <a:t>ndifference to the value of human </a:t>
            </a:r>
            <a:r>
              <a:rPr lang="en-US" dirty="0"/>
              <a:t>l</a:t>
            </a:r>
            <a:r>
              <a:rPr lang="en-US" dirty="0" smtClean="0"/>
              <a:t>ife</a:t>
            </a:r>
          </a:p>
          <a:p>
            <a:pPr marL="0" indent="0">
              <a:buNone/>
            </a:pPr>
            <a:endParaRPr lang="en-US" dirty="0" smtClean="0"/>
          </a:p>
          <a:p>
            <a:r>
              <a:rPr lang="en-US" dirty="0" smtClean="0"/>
              <a:t>The D drives down a country road at 90mph at 3 am in the morning.  D hits and kills someone trying to cross the road.</a:t>
            </a:r>
          </a:p>
          <a:p>
            <a:endParaRPr lang="en-US" dirty="0"/>
          </a:p>
          <a:p>
            <a:r>
              <a:rPr lang="en-US" dirty="0" smtClean="0"/>
              <a:t>The D drives down Main Street at 90mph at 3 pm.  D hits and kills someone trying to cross the street.  </a:t>
            </a: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60</a:t>
            </a:fld>
            <a:endParaRPr lang="en-US" dirty="0"/>
          </a:p>
        </p:txBody>
      </p:sp>
    </p:spTree>
    <p:extLst>
      <p:ext uri="{BB962C8B-B14F-4D97-AF65-F5344CB8AC3E}">
        <p14:creationId xmlns:p14="http://schemas.microsoft.com/office/powerpoint/2010/main" val="228071167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a:t>
            </a:r>
            <a:endParaRPr lang="en-US" dirty="0"/>
          </a:p>
        </p:txBody>
      </p:sp>
      <p:sp>
        <p:nvSpPr>
          <p:cNvPr id="4" name="Content Placeholder 3"/>
          <p:cNvSpPr>
            <a:spLocks noGrp="1"/>
          </p:cNvSpPr>
          <p:nvPr>
            <p:ph idx="1"/>
          </p:nvPr>
        </p:nvSpPr>
        <p:spPr/>
        <p:txBody>
          <a:bodyPr>
            <a:normAutofit/>
          </a:bodyPr>
          <a:lstStyle/>
          <a:p>
            <a:r>
              <a:rPr lang="en-US" sz="2400" dirty="0" smtClean="0"/>
              <a:t>Larceny </a:t>
            </a:r>
          </a:p>
          <a:p>
            <a:pPr lvl="1"/>
            <a:r>
              <a:rPr lang="en-US" sz="2400" dirty="0" smtClean="0"/>
              <a:t>Trespassory taking and carrying away of the personal property of another with the intent to permanently deprive</a:t>
            </a:r>
          </a:p>
          <a:p>
            <a:pPr lvl="2"/>
            <a:r>
              <a:rPr lang="en-US" sz="2400" dirty="0" smtClean="0"/>
              <a:t>Trespassory</a:t>
            </a:r>
          </a:p>
          <a:p>
            <a:pPr lvl="2"/>
            <a:r>
              <a:rPr lang="en-US" sz="2400" dirty="0" smtClean="0"/>
              <a:t>Taking and Carrying away (</a:t>
            </a:r>
            <a:r>
              <a:rPr lang="en-US" sz="2400" dirty="0" err="1" smtClean="0"/>
              <a:t>asportation</a:t>
            </a:r>
            <a:r>
              <a:rPr lang="en-US" sz="2400" dirty="0" smtClean="0"/>
              <a:t>)</a:t>
            </a:r>
          </a:p>
          <a:p>
            <a:pPr lvl="2"/>
            <a:r>
              <a:rPr lang="en-US" sz="2400" dirty="0" smtClean="0"/>
              <a:t>Personal Property (no real property)</a:t>
            </a:r>
          </a:p>
          <a:p>
            <a:pPr lvl="2"/>
            <a:r>
              <a:rPr lang="en-US" sz="2400" dirty="0" smtClean="0"/>
              <a:t>Of another</a:t>
            </a:r>
          </a:p>
          <a:p>
            <a:pPr lvl="2"/>
            <a:r>
              <a:rPr lang="en-US" sz="2400" dirty="0" smtClean="0"/>
              <a:t>With intent to steal or permanently deprive</a:t>
            </a:r>
            <a:endParaRPr lang="en-US" sz="2400" dirty="0"/>
          </a:p>
          <a:p>
            <a:pPr lvl="1"/>
            <a:r>
              <a:rPr lang="en-US" sz="2400" dirty="0"/>
              <a:t>Obtain possession not </a:t>
            </a:r>
            <a:r>
              <a:rPr lang="en-US" sz="2400" dirty="0" smtClean="0"/>
              <a:t>title</a:t>
            </a:r>
            <a:endParaRPr lang="en-US" sz="2400" dirty="0"/>
          </a:p>
          <a:p>
            <a:pPr lvl="1"/>
            <a:endParaRPr lang="en-US" dirty="0" smtClean="0"/>
          </a:p>
          <a:p>
            <a:pPr lvl="1"/>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61</a:t>
            </a:fld>
            <a:endParaRPr lang="en-US" dirty="0"/>
          </a:p>
        </p:txBody>
      </p:sp>
    </p:spTree>
    <p:extLst>
      <p:ext uri="{BB962C8B-B14F-4D97-AF65-F5344CB8AC3E}">
        <p14:creationId xmlns:p14="http://schemas.microsoft.com/office/powerpoint/2010/main" val="369923295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a:t>
            </a:r>
            <a:endParaRPr lang="en-US" dirty="0"/>
          </a:p>
        </p:txBody>
      </p:sp>
      <p:sp>
        <p:nvSpPr>
          <p:cNvPr id="4" name="Content Placeholder 3"/>
          <p:cNvSpPr>
            <a:spLocks noGrp="1"/>
          </p:cNvSpPr>
          <p:nvPr>
            <p:ph idx="1"/>
          </p:nvPr>
        </p:nvSpPr>
        <p:spPr>
          <a:xfrm>
            <a:off x="768096" y="2286000"/>
            <a:ext cx="8375904" cy="4023360"/>
          </a:xfrm>
        </p:spPr>
        <p:txBody>
          <a:bodyPr>
            <a:noAutofit/>
          </a:bodyPr>
          <a:lstStyle/>
          <a:p>
            <a:r>
              <a:rPr lang="en-US" sz="3200" dirty="0" smtClean="0"/>
              <a:t>Continuing Trespass= If the D wrongfully takes property without the intent to permanently deprive and later decides to keep the property it becomes larceny at CL. </a:t>
            </a:r>
          </a:p>
          <a:p>
            <a:r>
              <a:rPr lang="en-US" sz="3200" dirty="0" smtClean="0"/>
              <a:t>Lost or Mislaid Property= D may still be found guilty of larceny if (a) she forms an intent to permanently deprive at the time of finding the property; and (b) there are clues to ownership.</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62</a:t>
            </a:fld>
            <a:endParaRPr lang="en-US" dirty="0"/>
          </a:p>
        </p:txBody>
      </p:sp>
    </p:spTree>
    <p:extLst>
      <p:ext uri="{BB962C8B-B14F-4D97-AF65-F5344CB8AC3E}">
        <p14:creationId xmlns:p14="http://schemas.microsoft.com/office/powerpoint/2010/main" val="40319149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Larceny by Trick</a:t>
            </a:r>
            <a:endParaRPr lang="en-US" dirty="0"/>
          </a:p>
        </p:txBody>
      </p:sp>
      <p:sp>
        <p:nvSpPr>
          <p:cNvPr id="4" name="Content Placeholder 3"/>
          <p:cNvSpPr>
            <a:spLocks noGrp="1"/>
          </p:cNvSpPr>
          <p:nvPr>
            <p:ph idx="1"/>
          </p:nvPr>
        </p:nvSpPr>
        <p:spPr/>
        <p:txBody>
          <a:bodyPr>
            <a:normAutofit/>
          </a:bodyPr>
          <a:lstStyle/>
          <a:p>
            <a:r>
              <a:rPr lang="en-US" dirty="0" smtClean="0"/>
              <a:t>Taking of possession (not title)</a:t>
            </a:r>
          </a:p>
          <a:p>
            <a:r>
              <a:rPr lang="en-US" dirty="0" smtClean="0"/>
              <a:t>Personal property</a:t>
            </a:r>
          </a:p>
          <a:p>
            <a:r>
              <a:rPr lang="en-US" dirty="0" smtClean="0"/>
              <a:t>Known to be owned by another</a:t>
            </a:r>
          </a:p>
          <a:p>
            <a:r>
              <a:rPr lang="en-US" dirty="0" smtClean="0"/>
              <a:t>Intent to permanently deprive</a:t>
            </a:r>
          </a:p>
          <a:p>
            <a:r>
              <a:rPr lang="en-US" dirty="0" smtClean="0"/>
              <a:t>Taking accomplished by means of a representation or promise</a:t>
            </a:r>
          </a:p>
          <a:p>
            <a:pPr lvl="1"/>
            <a:r>
              <a:rPr lang="en-US" sz="2000" dirty="0" smtClean="0"/>
              <a:t>Past or present fact or a false promise to return</a:t>
            </a:r>
          </a:p>
          <a:p>
            <a:r>
              <a:rPr lang="en-US" dirty="0" smtClean="0"/>
              <a:t>Known by D to be false</a:t>
            </a:r>
          </a:p>
          <a:p>
            <a:r>
              <a:rPr lang="en-US" dirty="0" smtClean="0"/>
              <a:t>At the time of the taking</a:t>
            </a:r>
          </a:p>
          <a:p>
            <a:pPr lvl="1"/>
            <a:r>
              <a:rPr lang="en-US" sz="2000" dirty="0" smtClean="0"/>
              <a:t>Owner must rely on the promise</a:t>
            </a:r>
            <a:endParaRPr lang="en-US" sz="20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63</a:t>
            </a:fld>
            <a:endParaRPr lang="en-US" dirty="0"/>
          </a:p>
        </p:txBody>
      </p:sp>
    </p:spTree>
    <p:extLst>
      <p:ext uri="{BB962C8B-B14F-4D97-AF65-F5344CB8AC3E}">
        <p14:creationId xmlns:p14="http://schemas.microsoft.com/office/powerpoint/2010/main" val="252627578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False Pretenses</a:t>
            </a:r>
            <a:endParaRPr lang="en-US" dirty="0"/>
          </a:p>
        </p:txBody>
      </p:sp>
      <p:sp>
        <p:nvSpPr>
          <p:cNvPr id="4" name="Content Placeholder 3"/>
          <p:cNvSpPr>
            <a:spLocks noGrp="1"/>
          </p:cNvSpPr>
          <p:nvPr>
            <p:ph idx="1"/>
          </p:nvPr>
        </p:nvSpPr>
        <p:spPr/>
        <p:txBody>
          <a:bodyPr>
            <a:normAutofit fontScale="92500" lnSpcReduction="10000"/>
          </a:bodyPr>
          <a:lstStyle/>
          <a:p>
            <a:pPr marL="0" indent="0">
              <a:buNone/>
            </a:pPr>
            <a:endParaRPr lang="en-US" dirty="0"/>
          </a:p>
          <a:p>
            <a:r>
              <a:rPr lang="en-US" sz="3200" dirty="0" smtClean="0"/>
              <a:t>False Pretenses</a:t>
            </a:r>
          </a:p>
          <a:p>
            <a:pPr lvl="1"/>
            <a:r>
              <a:rPr lang="en-US" sz="3200" dirty="0"/>
              <a:t>False misrepresentation of a material present or past </a:t>
            </a:r>
            <a:r>
              <a:rPr lang="en-US" sz="3200" dirty="0" smtClean="0"/>
              <a:t>fact</a:t>
            </a:r>
            <a:endParaRPr lang="en-US" sz="3200" dirty="0"/>
          </a:p>
          <a:p>
            <a:pPr lvl="1"/>
            <a:r>
              <a:rPr lang="en-US" sz="3200" dirty="0"/>
              <a:t>Causes the victim to pass title </a:t>
            </a:r>
            <a:r>
              <a:rPr lang="en-US" sz="3200" dirty="0" smtClean="0"/>
              <a:t>of personal property which includes $</a:t>
            </a:r>
            <a:endParaRPr lang="en-US" sz="3200" dirty="0"/>
          </a:p>
          <a:p>
            <a:pPr lvl="1"/>
            <a:r>
              <a:rPr lang="en-US" sz="3200" dirty="0"/>
              <a:t>D knows his misrepresentation is false and intends to </a:t>
            </a:r>
            <a:r>
              <a:rPr lang="en-US" sz="3200" dirty="0" smtClean="0"/>
              <a:t>defraud </a:t>
            </a:r>
            <a:r>
              <a:rPr lang="en-US" sz="3200" dirty="0"/>
              <a:t>the </a:t>
            </a:r>
            <a:r>
              <a:rPr lang="en-US" sz="3200" dirty="0" smtClean="0"/>
              <a:t>victim</a:t>
            </a:r>
            <a:endParaRPr lang="en-US" sz="3200" dirty="0"/>
          </a:p>
          <a:p>
            <a:pPr lvl="1"/>
            <a:r>
              <a:rPr lang="en-US" sz="3200" dirty="0" smtClean="0"/>
              <a:t>Similar to Larceny by Trick but D obtains title</a:t>
            </a:r>
          </a:p>
          <a:p>
            <a:endParaRPr lang="en-US" dirty="0"/>
          </a:p>
          <a:p>
            <a:pPr lvl="1"/>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64</a:t>
            </a:fld>
            <a:endParaRPr lang="en-US" dirty="0"/>
          </a:p>
        </p:txBody>
      </p:sp>
    </p:spTree>
    <p:extLst>
      <p:ext uri="{BB962C8B-B14F-4D97-AF65-F5344CB8AC3E}">
        <p14:creationId xmlns:p14="http://schemas.microsoft.com/office/powerpoint/2010/main" val="39200938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Embezzlement</a:t>
            </a:r>
            <a:endParaRPr lang="en-US" dirty="0"/>
          </a:p>
        </p:txBody>
      </p:sp>
      <p:sp>
        <p:nvSpPr>
          <p:cNvPr id="4" name="Content Placeholder 3"/>
          <p:cNvSpPr>
            <a:spLocks noGrp="1"/>
          </p:cNvSpPr>
          <p:nvPr>
            <p:ph idx="1"/>
          </p:nvPr>
        </p:nvSpPr>
        <p:spPr/>
        <p:txBody>
          <a:bodyPr>
            <a:noAutofit/>
          </a:bodyPr>
          <a:lstStyle/>
          <a:p>
            <a:r>
              <a:rPr lang="en-US" sz="2800" dirty="0" smtClean="0"/>
              <a:t>Embezzlement (Elements)</a:t>
            </a:r>
          </a:p>
          <a:p>
            <a:pPr lvl="1"/>
            <a:r>
              <a:rPr lang="en-US" sz="2800" dirty="0"/>
              <a:t>A Fraudulent</a:t>
            </a:r>
          </a:p>
          <a:p>
            <a:pPr lvl="1"/>
            <a:r>
              <a:rPr lang="en-US" sz="2800" dirty="0"/>
              <a:t>Conversion of</a:t>
            </a:r>
          </a:p>
          <a:p>
            <a:pPr lvl="1"/>
            <a:r>
              <a:rPr lang="en-US" sz="2800" dirty="0"/>
              <a:t>The Property </a:t>
            </a:r>
          </a:p>
          <a:p>
            <a:pPr lvl="1"/>
            <a:r>
              <a:rPr lang="en-US" sz="2800" dirty="0"/>
              <a:t>Of Another</a:t>
            </a:r>
          </a:p>
          <a:p>
            <a:pPr lvl="1"/>
            <a:r>
              <a:rPr lang="en-US" sz="2800" dirty="0"/>
              <a:t>By one who is already in lawful possession of </a:t>
            </a:r>
            <a:r>
              <a:rPr lang="en-US" sz="2800" dirty="0" smtClean="0"/>
              <a:t>it</a:t>
            </a:r>
          </a:p>
          <a:p>
            <a:pPr lvl="1"/>
            <a:r>
              <a:rPr lang="en-US" sz="2800" dirty="0" smtClean="0"/>
              <a:t>Don’t obtain title</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65</a:t>
            </a:fld>
            <a:endParaRPr lang="en-US" dirty="0"/>
          </a:p>
        </p:txBody>
      </p:sp>
    </p:spTree>
    <p:extLst>
      <p:ext uri="{BB962C8B-B14F-4D97-AF65-F5344CB8AC3E}">
        <p14:creationId xmlns:p14="http://schemas.microsoft.com/office/powerpoint/2010/main" val="425792626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theft ORC 2913.02</a:t>
            </a:r>
            <a:endParaRPr lang="en-US" dirty="0"/>
          </a:p>
        </p:txBody>
      </p:sp>
      <p:sp>
        <p:nvSpPr>
          <p:cNvPr id="4" name="Content Placeholder 3"/>
          <p:cNvSpPr>
            <a:spLocks noGrp="1"/>
          </p:cNvSpPr>
          <p:nvPr>
            <p:ph idx="1"/>
          </p:nvPr>
        </p:nvSpPr>
        <p:spPr/>
        <p:txBody>
          <a:bodyPr>
            <a:noAutofit/>
          </a:bodyPr>
          <a:lstStyle/>
          <a:p>
            <a:pPr marL="0" indent="0">
              <a:buNone/>
            </a:pPr>
            <a:r>
              <a:rPr lang="en-US" sz="5400" dirty="0" smtClean="0"/>
              <a:t>Larceny, Embezzlement, and False </a:t>
            </a:r>
            <a:r>
              <a:rPr lang="en-US" sz="5400" dirty="0"/>
              <a:t>P</a:t>
            </a:r>
            <a:r>
              <a:rPr lang="en-US" sz="5400" dirty="0" smtClean="0"/>
              <a:t>retenses all fall under one generic theft statute</a:t>
            </a:r>
            <a:endParaRPr lang="en-US" sz="5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66</a:t>
            </a:fld>
            <a:endParaRPr lang="en-US" dirty="0"/>
          </a:p>
        </p:txBody>
      </p:sp>
    </p:spTree>
    <p:extLst>
      <p:ext uri="{BB962C8B-B14F-4D97-AF65-F5344CB8AC3E}">
        <p14:creationId xmlns:p14="http://schemas.microsoft.com/office/powerpoint/2010/main" val="4317209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Receipt of Stolen Property</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Receiving possession and control</a:t>
            </a:r>
            <a:endParaRPr lang="en-US" sz="2800" dirty="0"/>
          </a:p>
          <a:p>
            <a:r>
              <a:rPr lang="en-US" sz="2800" dirty="0" smtClean="0"/>
              <a:t>Of “stolen” personal property</a:t>
            </a:r>
            <a:endParaRPr lang="en-US" sz="2800" dirty="0"/>
          </a:p>
          <a:p>
            <a:r>
              <a:rPr lang="en-US" sz="2800" dirty="0" smtClean="0"/>
              <a:t>Known to have been obtained in a manner constituting a criminal offense</a:t>
            </a:r>
            <a:endParaRPr lang="en-US" sz="2800" dirty="0"/>
          </a:p>
          <a:p>
            <a:r>
              <a:rPr lang="en-US" sz="2800" dirty="0" smtClean="0"/>
              <a:t>By another person</a:t>
            </a:r>
            <a:endParaRPr lang="en-US" sz="2800" dirty="0"/>
          </a:p>
          <a:p>
            <a:r>
              <a:rPr lang="en-US" sz="2800" dirty="0" smtClean="0"/>
              <a:t>With the intent to permanently deprive the owner</a:t>
            </a:r>
          </a:p>
          <a:p>
            <a:r>
              <a:rPr lang="en-US" sz="2800" dirty="0" smtClean="0"/>
              <a:t>Property loses “stolen status” when recovered by police</a:t>
            </a:r>
            <a:endParaRPr lang="en-US" sz="2800" dirty="0"/>
          </a:p>
          <a:p>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67</a:t>
            </a:fld>
            <a:endParaRPr lang="en-US" dirty="0"/>
          </a:p>
        </p:txBody>
      </p:sp>
    </p:spTree>
    <p:extLst>
      <p:ext uri="{BB962C8B-B14F-4D97-AF65-F5344CB8AC3E}">
        <p14:creationId xmlns:p14="http://schemas.microsoft.com/office/powerpoint/2010/main" val="18877643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Burglary</a:t>
            </a:r>
            <a:endParaRPr lang="en-US" dirty="0"/>
          </a:p>
        </p:txBody>
      </p:sp>
      <p:sp>
        <p:nvSpPr>
          <p:cNvPr id="4" name="Content Placeholder 3"/>
          <p:cNvSpPr>
            <a:spLocks noGrp="1"/>
          </p:cNvSpPr>
          <p:nvPr>
            <p:ph idx="1"/>
          </p:nvPr>
        </p:nvSpPr>
        <p:spPr/>
        <p:txBody>
          <a:bodyPr>
            <a:normAutofit fontScale="85000" lnSpcReduction="20000"/>
          </a:bodyPr>
          <a:lstStyle/>
          <a:p>
            <a:pPr lvl="1"/>
            <a:endParaRPr lang="en-US" sz="2400" dirty="0" smtClean="0"/>
          </a:p>
          <a:p>
            <a:pPr lvl="1"/>
            <a:r>
              <a:rPr lang="en-US" sz="2400" dirty="0" smtClean="0"/>
              <a:t>Breaking</a:t>
            </a:r>
          </a:p>
          <a:p>
            <a:pPr lvl="1"/>
            <a:endParaRPr lang="en-US" sz="2400" dirty="0"/>
          </a:p>
          <a:p>
            <a:pPr lvl="1"/>
            <a:r>
              <a:rPr lang="en-US" sz="2400" dirty="0" smtClean="0"/>
              <a:t>Entering</a:t>
            </a:r>
          </a:p>
          <a:p>
            <a:pPr marL="0" indent="0">
              <a:buNone/>
            </a:pPr>
            <a:endParaRPr lang="en-US" sz="2400" dirty="0" smtClean="0"/>
          </a:p>
          <a:p>
            <a:pPr lvl="1"/>
            <a:r>
              <a:rPr lang="en-US" sz="2400" dirty="0" smtClean="0"/>
              <a:t>Dwelling </a:t>
            </a:r>
          </a:p>
          <a:p>
            <a:pPr lvl="1"/>
            <a:endParaRPr lang="en-US" sz="2400" dirty="0"/>
          </a:p>
          <a:p>
            <a:pPr lvl="1"/>
            <a:r>
              <a:rPr lang="en-US" sz="2400" dirty="0" smtClean="0"/>
              <a:t>of Another</a:t>
            </a:r>
          </a:p>
          <a:p>
            <a:pPr marL="0" indent="0">
              <a:buNone/>
            </a:pPr>
            <a:endParaRPr lang="en-US" sz="2400" dirty="0" smtClean="0"/>
          </a:p>
          <a:p>
            <a:pPr lvl="1"/>
            <a:r>
              <a:rPr lang="en-US" sz="2400" dirty="0" smtClean="0"/>
              <a:t>Nighttime</a:t>
            </a:r>
          </a:p>
          <a:p>
            <a:pPr marL="0" indent="0">
              <a:buNone/>
            </a:pPr>
            <a:endParaRPr lang="en-US" sz="2400" dirty="0" smtClean="0"/>
          </a:p>
          <a:p>
            <a:pPr lvl="1"/>
            <a:r>
              <a:rPr lang="en-US" sz="2400" dirty="0" smtClean="0"/>
              <a:t>Intent to Commit a Felony therein</a:t>
            </a:r>
          </a:p>
        </p:txBody>
      </p:sp>
      <p:sp>
        <p:nvSpPr>
          <p:cNvPr id="3" name="Slide Number Placeholder 2"/>
          <p:cNvSpPr>
            <a:spLocks noGrp="1"/>
          </p:cNvSpPr>
          <p:nvPr>
            <p:ph type="sldNum" sz="quarter" idx="12"/>
          </p:nvPr>
        </p:nvSpPr>
        <p:spPr/>
        <p:txBody>
          <a:bodyPr/>
          <a:lstStyle/>
          <a:p>
            <a:fld id="{901AF9EA-65AC-4665-9C77-1EC8FFC9F410}" type="slidenum">
              <a:rPr lang="en-US" smtClean="0"/>
              <a:pPr/>
              <a:t>68</a:t>
            </a:fld>
            <a:endParaRPr lang="en-US" dirty="0"/>
          </a:p>
        </p:txBody>
      </p:sp>
    </p:spTree>
    <p:extLst>
      <p:ext uri="{BB962C8B-B14F-4D97-AF65-F5344CB8AC3E}">
        <p14:creationId xmlns:p14="http://schemas.microsoft.com/office/powerpoint/2010/main" val="117948522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Burglary</a:t>
            </a:r>
            <a:endParaRPr lang="en-US" dirty="0"/>
          </a:p>
        </p:txBody>
      </p:sp>
      <p:sp>
        <p:nvSpPr>
          <p:cNvPr id="4" name="Content Placeholder 3"/>
          <p:cNvSpPr>
            <a:spLocks noGrp="1"/>
          </p:cNvSpPr>
          <p:nvPr>
            <p:ph idx="1"/>
          </p:nvPr>
        </p:nvSpPr>
        <p:spPr/>
        <p:txBody>
          <a:bodyPr>
            <a:normAutofit/>
          </a:bodyPr>
          <a:lstStyle/>
          <a:p>
            <a:r>
              <a:rPr lang="en-US" b="1" dirty="0"/>
              <a:t>Aggravated Burglary </a:t>
            </a:r>
            <a:r>
              <a:rPr lang="en-US" b="1" dirty="0" smtClean="0"/>
              <a:t>2911.11 </a:t>
            </a:r>
            <a:r>
              <a:rPr lang="en-US" dirty="0" smtClean="0"/>
              <a:t>occurs </a:t>
            </a:r>
            <a:r>
              <a:rPr lang="en-US" dirty="0"/>
              <a:t>when the D inflicts physical harm on another or if the burglar is armed with a deadly weapon</a:t>
            </a:r>
            <a:r>
              <a:rPr lang="en-US" dirty="0" smtClean="0"/>
              <a:t>.</a:t>
            </a:r>
          </a:p>
          <a:p>
            <a:r>
              <a:rPr lang="en-US" b="1" dirty="0" smtClean="0"/>
              <a:t>Burglary</a:t>
            </a:r>
            <a:r>
              <a:rPr lang="en-US" dirty="0" smtClean="0"/>
              <a:t> </a:t>
            </a:r>
            <a:r>
              <a:rPr lang="en-US" b="1" dirty="0" smtClean="0"/>
              <a:t>2911.12</a:t>
            </a:r>
            <a:r>
              <a:rPr lang="en-US" dirty="0" smtClean="0"/>
              <a:t> occurs when the D by force, stealth, or deception, trespasses in an occupied structure, when someone other than his accomplice is present, with the intent to commit any criminal offense in the structure.</a:t>
            </a:r>
            <a:endParaRPr lang="en-US" dirty="0"/>
          </a:p>
          <a:p>
            <a:r>
              <a:rPr lang="en-US" b="1" dirty="0" smtClean="0"/>
              <a:t>Breaking and Entering 2911.13 </a:t>
            </a:r>
            <a:r>
              <a:rPr lang="en-US" dirty="0" smtClean="0"/>
              <a:t>occurs when the D trespasses in an unoccupied structure with the intent to commit a theft offense therein.  If the intent is to commit a felony, the trespass must be by force, stealth, or deception.</a:t>
            </a: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69</a:t>
            </a:fld>
            <a:endParaRPr lang="en-US" dirty="0"/>
          </a:p>
        </p:txBody>
      </p:sp>
    </p:spTree>
    <p:extLst>
      <p:ext uri="{BB962C8B-B14F-4D97-AF65-F5344CB8AC3E}">
        <p14:creationId xmlns:p14="http://schemas.microsoft.com/office/powerpoint/2010/main" val="36215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Void for Vagueness</a:t>
            </a:r>
            <a:endParaRPr lang="en-US" dirty="0"/>
          </a:p>
        </p:txBody>
      </p:sp>
      <p:sp>
        <p:nvSpPr>
          <p:cNvPr id="4" name="Content Placeholder 3"/>
          <p:cNvSpPr>
            <a:spLocks noGrp="1"/>
          </p:cNvSpPr>
          <p:nvPr>
            <p:ph idx="1"/>
          </p:nvPr>
        </p:nvSpPr>
        <p:spPr/>
        <p:txBody>
          <a:bodyPr/>
          <a:lstStyle/>
          <a:p>
            <a:r>
              <a:rPr lang="en-US" sz="2800" dirty="0" smtClean="0"/>
              <a:t>A Criminal Law statute can run afoul of the Due Process Clause of the 5</a:t>
            </a:r>
            <a:r>
              <a:rPr lang="en-US" sz="2800" baseline="30000" dirty="0" smtClean="0"/>
              <a:t>th</a:t>
            </a:r>
            <a:r>
              <a:rPr lang="en-US" sz="2800" dirty="0" smtClean="0"/>
              <a:t> and 14</a:t>
            </a:r>
            <a:r>
              <a:rPr lang="en-US" sz="2800" baseline="30000" dirty="0" smtClean="0"/>
              <a:t>th</a:t>
            </a:r>
            <a:r>
              <a:rPr lang="en-US" sz="2800" dirty="0" smtClean="0"/>
              <a:t> Amendments and be deemed unconstitutional if it</a:t>
            </a:r>
          </a:p>
          <a:p>
            <a:r>
              <a:rPr lang="en-US" sz="2800" dirty="0" smtClean="0"/>
              <a:t>Lacks Fair Warning to the D</a:t>
            </a:r>
          </a:p>
          <a:p>
            <a:pPr lvl="1"/>
            <a:r>
              <a:rPr lang="en-US" sz="2800" dirty="0" smtClean="0"/>
              <a:t>A statute must give a person of ordinary intelligence fair notice that his conduct is forbidden</a:t>
            </a:r>
            <a:endParaRPr lang="en-US" sz="2800" dirty="0"/>
          </a:p>
          <a:p>
            <a:r>
              <a:rPr lang="en-US" sz="2800" dirty="0" smtClean="0"/>
              <a:t>Allows for Arbitrary and Discriminatory Enforcement </a:t>
            </a:r>
          </a:p>
          <a:p>
            <a:pPr lvl="1"/>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7</a:t>
            </a:fld>
            <a:endParaRPr lang="en-US" dirty="0"/>
          </a:p>
        </p:txBody>
      </p:sp>
    </p:spTree>
    <p:extLst>
      <p:ext uri="{BB962C8B-B14F-4D97-AF65-F5344CB8AC3E}">
        <p14:creationId xmlns:p14="http://schemas.microsoft.com/office/powerpoint/2010/main" val="37143849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Trespass ORC 2911.21</a:t>
            </a:r>
            <a:endParaRPr lang="en-US" dirty="0"/>
          </a:p>
        </p:txBody>
      </p:sp>
      <p:sp>
        <p:nvSpPr>
          <p:cNvPr id="4" name="Content Placeholder 3"/>
          <p:cNvSpPr>
            <a:spLocks noGrp="1"/>
          </p:cNvSpPr>
          <p:nvPr>
            <p:ph idx="1"/>
          </p:nvPr>
        </p:nvSpPr>
        <p:spPr>
          <a:xfrm>
            <a:off x="0" y="2209800"/>
            <a:ext cx="8458200" cy="4023360"/>
          </a:xfrm>
        </p:spPr>
        <p:txBody>
          <a:bodyPr>
            <a:noAutofit/>
          </a:bodyPr>
          <a:lstStyle/>
          <a:p>
            <a:r>
              <a:rPr lang="en-US" sz="2800" dirty="0" smtClean="0"/>
              <a:t>Trespass occurs when the D without permission to do so</a:t>
            </a:r>
          </a:p>
          <a:p>
            <a:pPr lvl="1"/>
            <a:r>
              <a:rPr lang="en-US" sz="2800" dirty="0"/>
              <a:t>Knowingly enters or remains on the land of another</a:t>
            </a:r>
          </a:p>
          <a:p>
            <a:pPr lvl="1"/>
            <a:r>
              <a:rPr lang="en-US" sz="2800" dirty="0"/>
              <a:t>Knowingly exceeds any lawful restriction on the use of the land</a:t>
            </a:r>
          </a:p>
          <a:p>
            <a:pPr lvl="1"/>
            <a:r>
              <a:rPr lang="en-US" sz="2800" dirty="0"/>
              <a:t>Recklessly enters or remains on the land of another when notice against unauthorized access has been given</a:t>
            </a:r>
          </a:p>
          <a:p>
            <a:pPr lvl="2"/>
            <a:r>
              <a:rPr lang="en-US" sz="2800" dirty="0"/>
              <a:t>or</a:t>
            </a:r>
          </a:p>
          <a:p>
            <a:pPr lvl="1"/>
            <a:r>
              <a:rPr lang="en-US" sz="2800" dirty="0"/>
              <a:t>Negligently fails or refuses to leave when asked to do so by someone with </a:t>
            </a:r>
            <a:r>
              <a:rPr lang="en-US" sz="2800" dirty="0" smtClean="0"/>
              <a:t>authority</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70</a:t>
            </a:fld>
            <a:endParaRPr lang="en-US" dirty="0"/>
          </a:p>
        </p:txBody>
      </p:sp>
    </p:spTree>
    <p:extLst>
      <p:ext uri="{BB962C8B-B14F-4D97-AF65-F5344CB8AC3E}">
        <p14:creationId xmlns:p14="http://schemas.microsoft.com/office/powerpoint/2010/main" val="34130695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TRESPASS 2911.211</a:t>
            </a:r>
            <a:endParaRPr lang="en-US" dirty="0"/>
          </a:p>
        </p:txBody>
      </p:sp>
      <p:sp>
        <p:nvSpPr>
          <p:cNvPr id="3" name="Content Placeholder 2"/>
          <p:cNvSpPr>
            <a:spLocks noGrp="1"/>
          </p:cNvSpPr>
          <p:nvPr>
            <p:ph idx="1"/>
          </p:nvPr>
        </p:nvSpPr>
        <p:spPr/>
        <p:txBody>
          <a:bodyPr/>
          <a:lstStyle/>
          <a:p>
            <a:r>
              <a:rPr lang="en-US" sz="3600" dirty="0"/>
              <a:t>Aggravated Trespass occurs when the D remains on the land of another with the purpose to commit a misdemeanor which involves causing physical harm to another or causing another to believe that he will cause harm.</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71</a:t>
            </a:fld>
            <a:endParaRPr lang="en-US" dirty="0"/>
          </a:p>
        </p:txBody>
      </p:sp>
    </p:spTree>
    <p:extLst>
      <p:ext uri="{BB962C8B-B14F-4D97-AF65-F5344CB8AC3E}">
        <p14:creationId xmlns:p14="http://schemas.microsoft.com/office/powerpoint/2010/main" val="347074003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Arson</a:t>
            </a:r>
            <a:endParaRPr lang="en-US" dirty="0"/>
          </a:p>
        </p:txBody>
      </p:sp>
      <p:sp>
        <p:nvSpPr>
          <p:cNvPr id="4" name="Content Placeholder 3"/>
          <p:cNvSpPr>
            <a:spLocks noGrp="1"/>
          </p:cNvSpPr>
          <p:nvPr>
            <p:ph idx="1"/>
          </p:nvPr>
        </p:nvSpPr>
        <p:spPr>
          <a:xfrm>
            <a:off x="768096" y="1752600"/>
            <a:ext cx="7994904" cy="4556760"/>
          </a:xfrm>
        </p:spPr>
        <p:txBody>
          <a:bodyPr>
            <a:noAutofit/>
          </a:bodyPr>
          <a:lstStyle/>
          <a:p>
            <a:pPr>
              <a:lnSpc>
                <a:spcPct val="100000"/>
              </a:lnSpc>
            </a:pPr>
            <a:r>
              <a:rPr lang="en-US" dirty="0" smtClean="0"/>
              <a:t>The malicious</a:t>
            </a:r>
          </a:p>
          <a:p>
            <a:pPr lvl="1">
              <a:lnSpc>
                <a:spcPct val="100000"/>
              </a:lnSpc>
            </a:pPr>
            <a:r>
              <a:rPr lang="en-US" sz="2000" dirty="0" smtClean="0"/>
              <a:t>D acted with the intent or knowledge that the structure would burn, or with reckless disregard of an obvious risk that the structure would burn</a:t>
            </a:r>
          </a:p>
          <a:p>
            <a:pPr>
              <a:lnSpc>
                <a:spcPct val="100000"/>
              </a:lnSpc>
            </a:pPr>
            <a:r>
              <a:rPr lang="en-US" dirty="0"/>
              <a:t> </a:t>
            </a:r>
            <a:r>
              <a:rPr lang="en-US" dirty="0" smtClean="0"/>
              <a:t>Burning</a:t>
            </a:r>
          </a:p>
          <a:p>
            <a:pPr lvl="1">
              <a:lnSpc>
                <a:spcPct val="100000"/>
              </a:lnSpc>
            </a:pPr>
            <a:r>
              <a:rPr lang="en-US" sz="2000" dirty="0" smtClean="0"/>
              <a:t>Scorching insufficient</a:t>
            </a:r>
          </a:p>
          <a:p>
            <a:pPr lvl="1">
              <a:lnSpc>
                <a:spcPct val="100000"/>
              </a:lnSpc>
            </a:pPr>
            <a:r>
              <a:rPr lang="en-US" sz="2000" dirty="0" smtClean="0"/>
              <a:t>Charring sufficient (need some damage)</a:t>
            </a:r>
          </a:p>
          <a:p>
            <a:pPr>
              <a:lnSpc>
                <a:spcPct val="100000"/>
              </a:lnSpc>
            </a:pPr>
            <a:r>
              <a:rPr lang="en-US" dirty="0" smtClean="0"/>
              <a:t>Dwelling</a:t>
            </a:r>
          </a:p>
          <a:p>
            <a:pPr>
              <a:lnSpc>
                <a:spcPct val="100000"/>
              </a:lnSpc>
            </a:pPr>
            <a:r>
              <a:rPr lang="en-US" dirty="0" smtClean="0"/>
              <a:t>House of </a:t>
            </a:r>
          </a:p>
          <a:p>
            <a:pPr>
              <a:lnSpc>
                <a:spcPct val="100000"/>
              </a:lnSpc>
            </a:pPr>
            <a:r>
              <a:rPr lang="en-US" dirty="0" smtClean="0"/>
              <a:t>Another</a:t>
            </a:r>
          </a:p>
          <a:p>
            <a:pPr lvl="1">
              <a:lnSpc>
                <a:spcPct val="100000"/>
              </a:lnSpc>
            </a:pPr>
            <a:r>
              <a:rPr lang="en-US" sz="2000" dirty="0" smtClean="0"/>
              <a:t>Ownership immaterial</a:t>
            </a:r>
            <a:endParaRPr lang="en-US" sz="20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72</a:t>
            </a:fld>
            <a:endParaRPr lang="en-US" dirty="0"/>
          </a:p>
        </p:txBody>
      </p:sp>
    </p:spTree>
    <p:extLst>
      <p:ext uri="{BB962C8B-B14F-4D97-AF65-F5344CB8AC3E}">
        <p14:creationId xmlns:p14="http://schemas.microsoft.com/office/powerpoint/2010/main" val="115129958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ARSON</a:t>
            </a:r>
            <a:endParaRPr lang="en-US" dirty="0"/>
          </a:p>
        </p:txBody>
      </p:sp>
      <p:sp>
        <p:nvSpPr>
          <p:cNvPr id="4" name="Content Placeholder 3"/>
          <p:cNvSpPr>
            <a:spLocks noGrp="1"/>
          </p:cNvSpPr>
          <p:nvPr>
            <p:ph idx="1"/>
          </p:nvPr>
        </p:nvSpPr>
        <p:spPr/>
        <p:txBody>
          <a:bodyPr>
            <a:normAutofit/>
          </a:bodyPr>
          <a:lstStyle/>
          <a:p>
            <a:r>
              <a:rPr lang="en-US" sz="3200" b="1" dirty="0"/>
              <a:t>Aggravated A</a:t>
            </a:r>
            <a:r>
              <a:rPr lang="en-US" sz="3200" b="1" dirty="0" smtClean="0"/>
              <a:t>rson 2909.02 </a:t>
            </a:r>
            <a:r>
              <a:rPr lang="en-US" sz="3200" dirty="0"/>
              <a:t>occurs when the D by fire or explosion creates a substantial risk of harm to another or occupied structure.</a:t>
            </a:r>
          </a:p>
          <a:p>
            <a:r>
              <a:rPr lang="en-US" sz="3200" b="1" dirty="0" smtClean="0"/>
              <a:t>Arson</a:t>
            </a:r>
            <a:r>
              <a:rPr lang="en-US" sz="3200" dirty="0" smtClean="0"/>
              <a:t> </a:t>
            </a:r>
            <a:r>
              <a:rPr lang="en-US" sz="3200" b="1" dirty="0" smtClean="0"/>
              <a:t>2909.03</a:t>
            </a:r>
            <a:r>
              <a:rPr lang="en-US" sz="3200" dirty="0" smtClean="0"/>
              <a:t> occurs when the D by fire or explosion knowingly causes or creates a substantial risk of harm to property</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73</a:t>
            </a:fld>
            <a:endParaRPr lang="en-US" dirty="0"/>
          </a:p>
        </p:txBody>
      </p:sp>
    </p:spTree>
    <p:extLst>
      <p:ext uri="{BB962C8B-B14F-4D97-AF65-F5344CB8AC3E}">
        <p14:creationId xmlns:p14="http://schemas.microsoft.com/office/powerpoint/2010/main" val="1315090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Inchoate Crimes (</a:t>
            </a:r>
            <a:r>
              <a:rPr lang="en-US" dirty="0"/>
              <a:t>Anticipatory </a:t>
            </a:r>
            <a:r>
              <a:rPr lang="en-US" dirty="0" smtClean="0"/>
              <a:t>Crimes)</a:t>
            </a:r>
            <a:endParaRPr lang="en-US" dirty="0"/>
          </a:p>
        </p:txBody>
      </p:sp>
      <p:sp>
        <p:nvSpPr>
          <p:cNvPr id="4" name="Content Placeholder 3"/>
          <p:cNvSpPr>
            <a:spLocks noGrp="1"/>
          </p:cNvSpPr>
          <p:nvPr>
            <p:ph idx="1"/>
          </p:nvPr>
        </p:nvSpPr>
        <p:spPr/>
        <p:txBody>
          <a:bodyPr>
            <a:noAutofit/>
          </a:bodyPr>
          <a:lstStyle/>
          <a:p>
            <a:r>
              <a:rPr lang="en-US" sz="3200" dirty="0" smtClean="0"/>
              <a:t>Attempt</a:t>
            </a:r>
            <a:endParaRPr lang="en-US" sz="3200" dirty="0"/>
          </a:p>
          <a:p>
            <a:r>
              <a:rPr lang="en-US" sz="3200" dirty="0" smtClean="0"/>
              <a:t>Solicitation</a:t>
            </a:r>
            <a:endParaRPr lang="en-US" sz="3200" dirty="0"/>
          </a:p>
          <a:p>
            <a:r>
              <a:rPr lang="en-US" sz="3200" dirty="0" smtClean="0"/>
              <a:t>Conspiracy</a:t>
            </a:r>
          </a:p>
        </p:txBody>
      </p:sp>
      <p:sp>
        <p:nvSpPr>
          <p:cNvPr id="3" name="Slide Number Placeholder 2"/>
          <p:cNvSpPr>
            <a:spLocks noGrp="1"/>
          </p:cNvSpPr>
          <p:nvPr>
            <p:ph type="sldNum" sz="quarter" idx="12"/>
          </p:nvPr>
        </p:nvSpPr>
        <p:spPr/>
        <p:txBody>
          <a:bodyPr/>
          <a:lstStyle/>
          <a:p>
            <a:fld id="{901AF9EA-65AC-4665-9C77-1EC8FFC9F410}" type="slidenum">
              <a:rPr lang="en-US" smtClean="0"/>
              <a:pPr/>
              <a:t>74</a:t>
            </a:fld>
            <a:endParaRPr lang="en-US" dirty="0"/>
          </a:p>
        </p:txBody>
      </p:sp>
    </p:spTree>
    <p:extLst>
      <p:ext uri="{BB962C8B-B14F-4D97-AF65-F5344CB8AC3E}">
        <p14:creationId xmlns:p14="http://schemas.microsoft.com/office/powerpoint/2010/main" val="37303439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a:t>
            </a:r>
            <a:endParaRPr lang="en-US" dirty="0"/>
          </a:p>
        </p:txBody>
      </p:sp>
      <p:sp>
        <p:nvSpPr>
          <p:cNvPr id="4" name="Content Placeholder 3"/>
          <p:cNvSpPr>
            <a:spLocks noGrp="1"/>
          </p:cNvSpPr>
          <p:nvPr>
            <p:ph idx="1"/>
          </p:nvPr>
        </p:nvSpPr>
        <p:spPr/>
        <p:txBody>
          <a:bodyPr>
            <a:normAutofit/>
          </a:bodyPr>
          <a:lstStyle/>
          <a:p>
            <a:r>
              <a:rPr lang="en-US" sz="3200" dirty="0" smtClean="0"/>
              <a:t>Specific Intent to commit the underlying crime</a:t>
            </a:r>
          </a:p>
          <a:p>
            <a:r>
              <a:rPr lang="en-US" sz="3200" dirty="0" smtClean="0"/>
              <a:t>Must go beyond mere preparation</a:t>
            </a:r>
            <a:endParaRPr lang="en-US" sz="3200" dirty="0"/>
          </a:p>
          <a:p>
            <a:r>
              <a:rPr lang="en-US" sz="3200" dirty="0" smtClean="0"/>
              <a:t>Overt act in </a:t>
            </a:r>
            <a:r>
              <a:rPr lang="en-US" sz="3200" dirty="0" smtClean="0"/>
              <a:t>furtherance</a:t>
            </a:r>
            <a:endParaRPr lang="en-US" sz="3200" dirty="0" smtClean="0"/>
          </a:p>
          <a:p>
            <a:pPr lvl="1"/>
            <a:r>
              <a:rPr lang="en-US" sz="3200" dirty="0" smtClean="0"/>
              <a:t>Substantial Step</a:t>
            </a:r>
            <a:endParaRPr lang="en-US" sz="3200" dirty="0"/>
          </a:p>
          <a:p>
            <a:r>
              <a:rPr lang="en-US" sz="3200" dirty="0" smtClean="0"/>
              <a:t>Can’t be convicted of both attempt and the underlying offense</a:t>
            </a:r>
          </a:p>
        </p:txBody>
      </p:sp>
      <p:sp>
        <p:nvSpPr>
          <p:cNvPr id="3" name="Slide Number Placeholder 2"/>
          <p:cNvSpPr>
            <a:spLocks noGrp="1"/>
          </p:cNvSpPr>
          <p:nvPr>
            <p:ph type="sldNum" sz="quarter" idx="12"/>
          </p:nvPr>
        </p:nvSpPr>
        <p:spPr/>
        <p:txBody>
          <a:bodyPr/>
          <a:lstStyle/>
          <a:p>
            <a:fld id="{901AF9EA-65AC-4665-9C77-1EC8FFC9F410}" type="slidenum">
              <a:rPr lang="en-US" smtClean="0"/>
              <a:pPr/>
              <a:t>75</a:t>
            </a:fld>
            <a:endParaRPr lang="en-US" dirty="0"/>
          </a:p>
        </p:txBody>
      </p:sp>
    </p:spTree>
    <p:extLst>
      <p:ext uri="{BB962C8B-B14F-4D97-AF65-F5344CB8AC3E}">
        <p14:creationId xmlns:p14="http://schemas.microsoft.com/office/powerpoint/2010/main" val="267716275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a:t>
            </a:r>
            <a:endParaRPr lang="en-US" dirty="0"/>
          </a:p>
        </p:txBody>
      </p:sp>
      <p:sp>
        <p:nvSpPr>
          <p:cNvPr id="4" name="Content Placeholder 3"/>
          <p:cNvSpPr>
            <a:spLocks noGrp="1"/>
          </p:cNvSpPr>
          <p:nvPr>
            <p:ph idx="1"/>
          </p:nvPr>
        </p:nvSpPr>
        <p:spPr/>
        <p:txBody>
          <a:bodyPr>
            <a:normAutofit/>
          </a:bodyPr>
          <a:lstStyle/>
          <a:p>
            <a:r>
              <a:rPr lang="en-US" sz="4000" dirty="0" smtClean="0"/>
              <a:t>Tests for determining if D has gone beyond mere preparation</a:t>
            </a:r>
          </a:p>
          <a:p>
            <a:pPr lvl="1"/>
            <a:r>
              <a:rPr lang="en-US" sz="4000" dirty="0" smtClean="0"/>
              <a:t>Dangerous Proximity</a:t>
            </a:r>
          </a:p>
          <a:p>
            <a:pPr lvl="1"/>
            <a:r>
              <a:rPr lang="en-US" sz="4000" dirty="0" smtClean="0"/>
              <a:t>Probability Desistance</a:t>
            </a:r>
          </a:p>
          <a:p>
            <a:pPr lvl="1"/>
            <a:r>
              <a:rPr lang="en-US" sz="4000" dirty="0" smtClean="0"/>
              <a:t>Equivocality</a:t>
            </a:r>
          </a:p>
          <a:p>
            <a:pPr lvl="1"/>
            <a:r>
              <a:rPr lang="en-US" sz="4000" dirty="0" smtClean="0"/>
              <a:t>Substantial Step</a:t>
            </a:r>
            <a:endParaRPr lang="en-US" sz="40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76</a:t>
            </a:fld>
            <a:endParaRPr lang="en-US" dirty="0"/>
          </a:p>
        </p:txBody>
      </p:sp>
    </p:spTree>
    <p:extLst>
      <p:ext uri="{BB962C8B-B14F-4D97-AF65-F5344CB8AC3E}">
        <p14:creationId xmlns:p14="http://schemas.microsoft.com/office/powerpoint/2010/main" val="266285234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Attempt</a:t>
            </a:r>
            <a:endParaRPr lang="en-US" dirty="0"/>
          </a:p>
        </p:txBody>
      </p:sp>
      <p:sp>
        <p:nvSpPr>
          <p:cNvPr id="4" name="Content Placeholder 3"/>
          <p:cNvSpPr>
            <a:spLocks noGrp="1"/>
          </p:cNvSpPr>
          <p:nvPr>
            <p:ph idx="1"/>
          </p:nvPr>
        </p:nvSpPr>
        <p:spPr>
          <a:xfrm>
            <a:off x="768096" y="1600200"/>
            <a:ext cx="8680704" cy="4709160"/>
          </a:xfrm>
        </p:spPr>
        <p:txBody>
          <a:bodyPr>
            <a:noAutofit/>
          </a:bodyPr>
          <a:lstStyle/>
          <a:p>
            <a:r>
              <a:rPr lang="en-US" sz="2400" dirty="0"/>
              <a:t>Defenses</a:t>
            </a:r>
          </a:p>
          <a:p>
            <a:r>
              <a:rPr lang="en-US" sz="2400" dirty="0"/>
              <a:t>Abandonment</a:t>
            </a:r>
          </a:p>
          <a:p>
            <a:pPr lvl="1"/>
            <a:r>
              <a:rPr lang="en-US" sz="2400" dirty="0" smtClean="0"/>
              <a:t>CL</a:t>
            </a:r>
            <a:r>
              <a:rPr lang="en-US" sz="2400" dirty="0" smtClean="0"/>
              <a:t> </a:t>
            </a:r>
            <a:r>
              <a:rPr lang="en-US" sz="2400" dirty="0"/>
              <a:t>no</a:t>
            </a:r>
          </a:p>
          <a:p>
            <a:pPr lvl="1"/>
            <a:r>
              <a:rPr lang="en-US" sz="2400" dirty="0"/>
              <a:t>MPC </a:t>
            </a:r>
            <a:r>
              <a:rPr lang="en-US" sz="2400" dirty="0" smtClean="0"/>
              <a:t>and OH yes</a:t>
            </a:r>
            <a:endParaRPr lang="en-US" sz="2400" dirty="0"/>
          </a:p>
          <a:p>
            <a:r>
              <a:rPr lang="en-US" sz="2400" dirty="0"/>
              <a:t>Impossibility</a:t>
            </a:r>
          </a:p>
          <a:p>
            <a:pPr lvl="1"/>
            <a:r>
              <a:rPr lang="en-US" sz="2400" dirty="0"/>
              <a:t>Legal </a:t>
            </a:r>
            <a:r>
              <a:rPr lang="en-US" sz="2400" dirty="0" smtClean="0"/>
              <a:t>(Yes)=Conduct where the goal of the actor is not criminal, although the D believes it to be</a:t>
            </a:r>
            <a:endParaRPr lang="en-US" sz="2400" dirty="0"/>
          </a:p>
          <a:p>
            <a:pPr lvl="1"/>
            <a:r>
              <a:rPr lang="en-US" sz="2400" dirty="0"/>
              <a:t>Factual </a:t>
            </a:r>
            <a:r>
              <a:rPr lang="en-US" sz="2400" dirty="0" smtClean="0"/>
              <a:t>(No)= Conduct where the objective is proscribed by the criminal law,  but a circumstance unknown to the actor prevents him from completing the crime</a:t>
            </a:r>
            <a:endParaRPr lang="en-US" sz="2400" dirty="0"/>
          </a:p>
          <a:p>
            <a:r>
              <a:rPr lang="en-US" sz="2400" dirty="0" smtClean="0"/>
              <a:t>MPC=Does not matter if the D’s actions would have constituted the completed crime if the surrounding facts were as he believed</a:t>
            </a:r>
            <a:endParaRPr lang="en-US" sz="2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77</a:t>
            </a:fld>
            <a:endParaRPr lang="en-US" dirty="0"/>
          </a:p>
        </p:txBody>
      </p:sp>
    </p:spTree>
    <p:extLst>
      <p:ext uri="{BB962C8B-B14F-4D97-AF65-F5344CB8AC3E}">
        <p14:creationId xmlns:p14="http://schemas.microsoft.com/office/powerpoint/2010/main" val="1829820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t>
            </a:r>
            <a:r>
              <a:rPr lang="en-US" dirty="0"/>
              <a:t>2923.02(D) </a:t>
            </a:r>
            <a:r>
              <a:rPr lang="en-US" dirty="0" smtClean="0"/>
              <a:t>Defenses to Attempt</a:t>
            </a:r>
            <a:endParaRPr lang="en-US" dirty="0"/>
          </a:p>
        </p:txBody>
      </p:sp>
      <p:sp>
        <p:nvSpPr>
          <p:cNvPr id="4" name="Content Placeholder 3"/>
          <p:cNvSpPr>
            <a:spLocks noGrp="1"/>
          </p:cNvSpPr>
          <p:nvPr>
            <p:ph idx="1"/>
          </p:nvPr>
        </p:nvSpPr>
        <p:spPr/>
        <p:txBody>
          <a:bodyPr>
            <a:normAutofit lnSpcReduction="10000"/>
          </a:bodyPr>
          <a:lstStyle/>
          <a:p>
            <a:r>
              <a:rPr lang="en-US" sz="2800" dirty="0" smtClean="0"/>
              <a:t>Ohio follows the MPC for </a:t>
            </a:r>
            <a:r>
              <a:rPr lang="en-US" sz="2800" dirty="0"/>
              <a:t>L</a:t>
            </a:r>
            <a:r>
              <a:rPr lang="en-US" sz="2800" dirty="0" smtClean="0"/>
              <a:t>egal </a:t>
            </a:r>
            <a:r>
              <a:rPr lang="en-US" sz="2800" dirty="0"/>
              <a:t>I</a:t>
            </a:r>
            <a:r>
              <a:rPr lang="en-US" sz="2800" dirty="0" smtClean="0"/>
              <a:t>mpossibility and attempt</a:t>
            </a:r>
            <a:endParaRPr lang="en-US" sz="2800" dirty="0"/>
          </a:p>
          <a:p>
            <a:r>
              <a:rPr lang="en-US" sz="2800" dirty="0" smtClean="0"/>
              <a:t>Voluntary abandonment is a defense to attempt and conspiracy</a:t>
            </a:r>
          </a:p>
          <a:p>
            <a:pPr lvl="1"/>
            <a:r>
              <a:rPr lang="en-US" sz="2800" dirty="0" smtClean="0"/>
              <a:t>Prior to the commission of the underlying offense advise conspirators of the abandonment or alert law enforcement</a:t>
            </a:r>
            <a:endParaRPr lang="en-US" sz="2800" dirty="0"/>
          </a:p>
          <a:p>
            <a:r>
              <a:rPr lang="en-US" sz="2800" dirty="0" smtClean="0"/>
              <a:t>Withdrawal is a defense to conspiracy</a:t>
            </a:r>
          </a:p>
          <a:p>
            <a:pPr lvl="1"/>
            <a:r>
              <a:rPr lang="en-US" sz="2800" dirty="0"/>
              <a:t>t</a:t>
            </a:r>
            <a:r>
              <a:rPr lang="en-US" sz="2800" dirty="0" smtClean="0"/>
              <a:t>hwarting the success of the conspiracy</a:t>
            </a:r>
          </a:p>
          <a:p>
            <a:pPr lvl="1"/>
            <a:endParaRPr lang="en-US" dirty="0" smtClean="0"/>
          </a:p>
        </p:txBody>
      </p:sp>
      <p:sp>
        <p:nvSpPr>
          <p:cNvPr id="3" name="Slide Number Placeholder 2"/>
          <p:cNvSpPr>
            <a:spLocks noGrp="1"/>
          </p:cNvSpPr>
          <p:nvPr>
            <p:ph type="sldNum" sz="quarter" idx="12"/>
          </p:nvPr>
        </p:nvSpPr>
        <p:spPr/>
        <p:txBody>
          <a:bodyPr/>
          <a:lstStyle/>
          <a:p>
            <a:fld id="{901AF9EA-65AC-4665-9C77-1EC8FFC9F410}" type="slidenum">
              <a:rPr lang="en-US" smtClean="0"/>
              <a:pPr/>
              <a:t>78</a:t>
            </a:fld>
            <a:endParaRPr lang="en-US" dirty="0"/>
          </a:p>
        </p:txBody>
      </p:sp>
    </p:spTree>
    <p:extLst>
      <p:ext uri="{BB962C8B-B14F-4D97-AF65-F5344CB8AC3E}">
        <p14:creationId xmlns:p14="http://schemas.microsoft.com/office/powerpoint/2010/main" val="322124108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Solicitation</a:t>
            </a:r>
            <a:endParaRPr lang="en-US" dirty="0"/>
          </a:p>
        </p:txBody>
      </p:sp>
      <p:sp>
        <p:nvSpPr>
          <p:cNvPr id="4" name="Content Placeholder 3"/>
          <p:cNvSpPr>
            <a:spLocks noGrp="1"/>
          </p:cNvSpPr>
          <p:nvPr>
            <p:ph idx="1"/>
          </p:nvPr>
        </p:nvSpPr>
        <p:spPr/>
        <p:txBody>
          <a:bodyPr>
            <a:noAutofit/>
          </a:bodyPr>
          <a:lstStyle/>
          <a:p>
            <a:r>
              <a:rPr lang="en-US" sz="2400" dirty="0" smtClean="0"/>
              <a:t>Inciting, counseling, advising, inducing, urging or commanding another to commit a felony</a:t>
            </a:r>
          </a:p>
          <a:p>
            <a:r>
              <a:rPr lang="en-US" sz="2400" dirty="0" smtClean="0"/>
              <a:t>D must specifically intend the result.  Thus, the D cannot be convicted of soliciting a crime based on negligence or recklessness.</a:t>
            </a:r>
          </a:p>
          <a:p>
            <a:r>
              <a:rPr lang="en-US" sz="2400" dirty="0" smtClean="0"/>
              <a:t>Crime is complete as soon as the solicitor makes her request.</a:t>
            </a:r>
          </a:p>
          <a:p>
            <a:r>
              <a:rPr lang="en-US" sz="2400" dirty="0"/>
              <a:t>The solicited party need not agree. If the other person agrees both are guilty of conspiracy</a:t>
            </a:r>
            <a:r>
              <a:rPr lang="en-US" sz="2400" dirty="0" smtClean="0"/>
              <a:t>.</a:t>
            </a:r>
          </a:p>
          <a:p>
            <a:r>
              <a:rPr lang="en-US" sz="2400" dirty="0" smtClean="0"/>
              <a:t>Solicitation merges with the underlying crime.</a:t>
            </a:r>
          </a:p>
        </p:txBody>
      </p:sp>
      <p:sp>
        <p:nvSpPr>
          <p:cNvPr id="3" name="Slide Number Placeholder 2"/>
          <p:cNvSpPr>
            <a:spLocks noGrp="1"/>
          </p:cNvSpPr>
          <p:nvPr>
            <p:ph type="sldNum" sz="quarter" idx="12"/>
          </p:nvPr>
        </p:nvSpPr>
        <p:spPr/>
        <p:txBody>
          <a:bodyPr/>
          <a:lstStyle/>
          <a:p>
            <a:fld id="{901AF9EA-65AC-4665-9C77-1EC8FFC9F410}" type="slidenum">
              <a:rPr lang="en-US" smtClean="0"/>
              <a:pPr/>
              <a:t>79</a:t>
            </a:fld>
            <a:endParaRPr lang="en-US" dirty="0"/>
          </a:p>
        </p:txBody>
      </p:sp>
    </p:spTree>
    <p:extLst>
      <p:ext uri="{BB962C8B-B14F-4D97-AF65-F5344CB8AC3E}">
        <p14:creationId xmlns:p14="http://schemas.microsoft.com/office/powerpoint/2010/main" val="4235751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Crimes</a:t>
            </a:r>
            <a:endParaRPr lang="en-US" dirty="0"/>
          </a:p>
        </p:txBody>
      </p:sp>
      <p:sp>
        <p:nvSpPr>
          <p:cNvPr id="3" name="Content Placeholder 2"/>
          <p:cNvSpPr>
            <a:spLocks noGrp="1"/>
          </p:cNvSpPr>
          <p:nvPr>
            <p:ph idx="1"/>
          </p:nvPr>
        </p:nvSpPr>
        <p:spPr>
          <a:xfrm>
            <a:off x="768096" y="1752600"/>
            <a:ext cx="7290055" cy="4556760"/>
          </a:xfrm>
        </p:spPr>
        <p:txBody>
          <a:bodyPr>
            <a:noAutofit/>
          </a:bodyPr>
          <a:lstStyle/>
          <a:p>
            <a:r>
              <a:rPr lang="en-US" sz="2800" dirty="0" smtClean="0"/>
              <a:t>Robinson v. California</a:t>
            </a:r>
          </a:p>
          <a:p>
            <a:r>
              <a:rPr lang="en-US" sz="2800" dirty="0" smtClean="0"/>
              <a:t>FACTS: CA statute 11721 says you can’t “be addicted to the use of narcotics.” Police found physical signs of drug use on D’s arm and he admitted to using drugs. The judge told the jury that the D could be convicted if he used drugs in LA County or was addicted to drugs while in the city of LA. </a:t>
            </a:r>
          </a:p>
          <a:p>
            <a:r>
              <a:rPr lang="en-US" sz="2800" dirty="0" smtClean="0"/>
              <a:t>HOLDING: Statute is unconstitutional. Can’t punish for an illness or for just being addicted to drugs while in the state.  D’s conviction violates the 8</a:t>
            </a:r>
            <a:r>
              <a:rPr lang="en-US" sz="2800" baseline="30000" dirty="0" smtClean="0"/>
              <a:t>th</a:t>
            </a:r>
            <a:r>
              <a:rPr lang="en-US" sz="2800" dirty="0" smtClean="0"/>
              <a:t> Amendment.</a:t>
            </a:r>
            <a:endParaRPr lang="en-US" sz="28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8</a:t>
            </a:fld>
            <a:endParaRPr lang="en-US" dirty="0"/>
          </a:p>
        </p:txBody>
      </p:sp>
    </p:spTree>
    <p:extLst>
      <p:ext uri="{BB962C8B-B14F-4D97-AF65-F5344CB8AC3E}">
        <p14:creationId xmlns:p14="http://schemas.microsoft.com/office/powerpoint/2010/main" val="4236773676"/>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Solicitation</a:t>
            </a:r>
            <a:endParaRPr lang="en-US" dirty="0"/>
          </a:p>
        </p:txBody>
      </p:sp>
      <p:sp>
        <p:nvSpPr>
          <p:cNvPr id="4" name="Content Placeholder 3"/>
          <p:cNvSpPr>
            <a:spLocks noGrp="1"/>
          </p:cNvSpPr>
          <p:nvPr>
            <p:ph idx="1"/>
          </p:nvPr>
        </p:nvSpPr>
        <p:spPr/>
        <p:txBody>
          <a:bodyPr>
            <a:normAutofit lnSpcReduction="10000"/>
          </a:bodyPr>
          <a:lstStyle/>
          <a:p>
            <a:r>
              <a:rPr lang="en-US" sz="3600" dirty="0" smtClean="0"/>
              <a:t>Defenses</a:t>
            </a:r>
            <a:endParaRPr lang="en-US" sz="3600" dirty="0"/>
          </a:p>
          <a:p>
            <a:pPr lvl="1"/>
            <a:r>
              <a:rPr lang="en-US" sz="3600" dirty="0"/>
              <a:t>Factual impossibility not available</a:t>
            </a:r>
          </a:p>
          <a:p>
            <a:pPr lvl="1"/>
            <a:r>
              <a:rPr lang="en-US" sz="3600" dirty="0"/>
              <a:t>Can’t be convicted of both solicitation and the underlying offense</a:t>
            </a:r>
          </a:p>
          <a:p>
            <a:pPr lvl="1"/>
            <a:r>
              <a:rPr lang="en-US" sz="3600" dirty="0"/>
              <a:t>Withdrawal or renunciation no defense at CL</a:t>
            </a:r>
          </a:p>
          <a:p>
            <a:pPr lvl="2"/>
            <a:r>
              <a:rPr lang="en-US" sz="3600" dirty="0"/>
              <a:t>This defense is recognized by the MPC </a:t>
            </a:r>
          </a:p>
          <a:p>
            <a:endParaRPr lang="en-US" b="1"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80</a:t>
            </a:fld>
            <a:endParaRPr lang="en-US" dirty="0"/>
          </a:p>
        </p:txBody>
      </p:sp>
    </p:spTree>
    <p:extLst>
      <p:ext uri="{BB962C8B-B14F-4D97-AF65-F5344CB8AC3E}">
        <p14:creationId xmlns:p14="http://schemas.microsoft.com/office/powerpoint/2010/main" val="49605395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4" name="Content Placeholder 3"/>
          <p:cNvSpPr>
            <a:spLocks noGrp="1"/>
          </p:cNvSpPr>
          <p:nvPr>
            <p:ph idx="1"/>
          </p:nvPr>
        </p:nvSpPr>
        <p:spPr/>
        <p:txBody>
          <a:bodyPr>
            <a:normAutofit/>
          </a:bodyPr>
          <a:lstStyle/>
          <a:p>
            <a:r>
              <a:rPr lang="en-US" sz="3200" dirty="0" smtClean="0"/>
              <a:t>An agreement between two or more persons to accomplish some criminal or unlawful purpose</a:t>
            </a:r>
          </a:p>
          <a:p>
            <a:pPr lvl="1"/>
            <a:r>
              <a:rPr lang="en-US" sz="3200" dirty="0" smtClean="0"/>
              <a:t>Agreement between 2 or more persons</a:t>
            </a:r>
          </a:p>
          <a:p>
            <a:pPr lvl="1"/>
            <a:r>
              <a:rPr lang="en-US" sz="3200" dirty="0" smtClean="0"/>
              <a:t>Specific intent to enter the agreement </a:t>
            </a:r>
          </a:p>
          <a:p>
            <a:pPr lvl="1"/>
            <a:r>
              <a:rPr lang="en-US" sz="3200" dirty="0" smtClean="0"/>
              <a:t>Specific intent to achieve the objective of the agreement</a:t>
            </a:r>
          </a:p>
          <a:p>
            <a:pPr marL="0" indent="0">
              <a:buNone/>
            </a:pPr>
            <a:endParaRPr lang="en-US" dirty="0" smtClean="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81</a:t>
            </a:fld>
            <a:endParaRPr lang="en-US" dirty="0"/>
          </a:p>
        </p:txBody>
      </p:sp>
    </p:spTree>
    <p:extLst>
      <p:ext uri="{BB962C8B-B14F-4D97-AF65-F5344CB8AC3E}">
        <p14:creationId xmlns:p14="http://schemas.microsoft.com/office/powerpoint/2010/main" val="269289205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4" name="Content Placeholder 3"/>
          <p:cNvSpPr>
            <a:spLocks noGrp="1"/>
          </p:cNvSpPr>
          <p:nvPr>
            <p:ph idx="1"/>
          </p:nvPr>
        </p:nvSpPr>
        <p:spPr/>
        <p:txBody>
          <a:bodyPr>
            <a:noAutofit/>
          </a:bodyPr>
          <a:lstStyle/>
          <a:p>
            <a:r>
              <a:rPr lang="en-US" sz="2800" dirty="0" smtClean="0"/>
              <a:t>MPC requires an overt act</a:t>
            </a:r>
          </a:p>
          <a:p>
            <a:pPr lvl="1"/>
            <a:r>
              <a:rPr lang="en-US" sz="2800" dirty="0" smtClean="0"/>
              <a:t>It doesn’t take much to have an overt act</a:t>
            </a:r>
          </a:p>
          <a:p>
            <a:pPr lvl="1"/>
            <a:r>
              <a:rPr lang="en-US" sz="2800" dirty="0" smtClean="0"/>
              <a:t>Less than a substantial step</a:t>
            </a:r>
          </a:p>
          <a:p>
            <a:pPr lvl="1"/>
            <a:r>
              <a:rPr lang="en-US" sz="2800" dirty="0" smtClean="0"/>
              <a:t>It can be a legal or illegal act</a:t>
            </a:r>
          </a:p>
          <a:p>
            <a:r>
              <a:rPr lang="en-US" sz="2800" dirty="0" smtClean="0"/>
              <a:t>CL does not require an overt act</a:t>
            </a:r>
            <a:endParaRPr lang="en-US" sz="2800" dirty="0"/>
          </a:p>
          <a:p>
            <a:r>
              <a:rPr lang="en-US" sz="2800" dirty="0" smtClean="0"/>
              <a:t>CL requires 2 guilty minds</a:t>
            </a:r>
          </a:p>
          <a:p>
            <a:r>
              <a:rPr lang="en-US" sz="2800" dirty="0" smtClean="0"/>
              <a:t>MPC does not require to 2 guilty minds (unilateral)</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82</a:t>
            </a:fld>
            <a:endParaRPr lang="en-US" dirty="0"/>
          </a:p>
        </p:txBody>
      </p:sp>
    </p:spTree>
    <p:extLst>
      <p:ext uri="{BB962C8B-B14F-4D97-AF65-F5344CB8AC3E}">
        <p14:creationId xmlns:p14="http://schemas.microsoft.com/office/powerpoint/2010/main" val="49724703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4" name="Content Placeholder 3"/>
          <p:cNvSpPr>
            <a:spLocks noGrp="1"/>
          </p:cNvSpPr>
          <p:nvPr>
            <p:ph idx="1"/>
          </p:nvPr>
        </p:nvSpPr>
        <p:spPr/>
        <p:txBody>
          <a:bodyPr>
            <a:normAutofit lnSpcReduction="10000"/>
          </a:bodyPr>
          <a:lstStyle/>
          <a:p>
            <a:r>
              <a:rPr lang="en-US" sz="3600" dirty="0" smtClean="0"/>
              <a:t>Abandonment or renunciation of conspiracy</a:t>
            </a:r>
          </a:p>
          <a:p>
            <a:pPr lvl="1"/>
            <a:r>
              <a:rPr lang="en-US" sz="3600" dirty="0" smtClean="0"/>
              <a:t>No defense at CL</a:t>
            </a:r>
          </a:p>
          <a:p>
            <a:pPr lvl="1"/>
            <a:r>
              <a:rPr lang="en-US" sz="3600" dirty="0" smtClean="0"/>
              <a:t>Is a defense for the MPC</a:t>
            </a:r>
          </a:p>
          <a:p>
            <a:pPr lvl="2"/>
            <a:r>
              <a:rPr lang="en-US" sz="3600" dirty="0" smtClean="0"/>
              <a:t>D must thwart the success of the conspiracy</a:t>
            </a:r>
          </a:p>
          <a:p>
            <a:pPr lvl="2"/>
            <a:r>
              <a:rPr lang="en-US" sz="3600" dirty="0" smtClean="0"/>
              <a:t>The abandonment must be complete and voluntary</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83</a:t>
            </a:fld>
            <a:endParaRPr lang="en-US" dirty="0"/>
          </a:p>
        </p:txBody>
      </p:sp>
    </p:spTree>
    <p:extLst>
      <p:ext uri="{BB962C8B-B14F-4D97-AF65-F5344CB8AC3E}">
        <p14:creationId xmlns:p14="http://schemas.microsoft.com/office/powerpoint/2010/main" val="58231686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3" name="Content Placeholder 2"/>
          <p:cNvSpPr>
            <a:spLocks noGrp="1"/>
          </p:cNvSpPr>
          <p:nvPr>
            <p:ph idx="1"/>
          </p:nvPr>
        </p:nvSpPr>
        <p:spPr/>
        <p:txBody>
          <a:bodyPr/>
          <a:lstStyle/>
          <a:p>
            <a:r>
              <a:rPr lang="en-US" sz="3200" dirty="0"/>
              <a:t>Withdrawal from Conspiracy</a:t>
            </a:r>
          </a:p>
          <a:p>
            <a:pPr lvl="1"/>
            <a:r>
              <a:rPr lang="en-US" sz="3200" dirty="0"/>
              <a:t>Is a defense to subsequent crimes at CL</a:t>
            </a:r>
          </a:p>
          <a:p>
            <a:pPr lvl="1"/>
            <a:r>
              <a:rPr lang="en-US" sz="3200" dirty="0"/>
              <a:t>Give notice to all participants</a:t>
            </a:r>
          </a:p>
          <a:p>
            <a:pPr lvl="1"/>
            <a:r>
              <a:rPr lang="en-US" sz="3200" dirty="0"/>
              <a:t>Is a defense to </a:t>
            </a:r>
            <a:r>
              <a:rPr lang="en-US" sz="3200" dirty="0" err="1" smtClean="0"/>
              <a:t>subsequenty</a:t>
            </a:r>
            <a:r>
              <a:rPr lang="en-US" sz="3200" dirty="0" smtClean="0"/>
              <a:t> </a:t>
            </a:r>
            <a:r>
              <a:rPr lang="en-US" sz="3200" dirty="0"/>
              <a:t>crimes in the MPC</a:t>
            </a:r>
          </a:p>
          <a:p>
            <a:pPr lvl="1"/>
            <a:r>
              <a:rPr lang="en-US" sz="3200" dirty="0"/>
              <a:t>Advise co-conspirators that D is no longer involved or</a:t>
            </a:r>
          </a:p>
          <a:p>
            <a:pPr lvl="1"/>
            <a:r>
              <a:rPr lang="en-US" sz="3200" dirty="0"/>
              <a:t>Inform law enforcement</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84</a:t>
            </a:fld>
            <a:endParaRPr lang="en-US" dirty="0"/>
          </a:p>
        </p:txBody>
      </p:sp>
    </p:spTree>
    <p:extLst>
      <p:ext uri="{BB962C8B-B14F-4D97-AF65-F5344CB8AC3E}">
        <p14:creationId xmlns:p14="http://schemas.microsoft.com/office/powerpoint/2010/main" val="280324582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4" name="Content Placeholder 3"/>
          <p:cNvSpPr>
            <a:spLocks noGrp="1"/>
          </p:cNvSpPr>
          <p:nvPr>
            <p:ph idx="1"/>
          </p:nvPr>
        </p:nvSpPr>
        <p:spPr/>
        <p:txBody>
          <a:bodyPr>
            <a:normAutofit/>
          </a:bodyPr>
          <a:lstStyle/>
          <a:p>
            <a:r>
              <a:rPr lang="en-US" sz="3200" dirty="0" smtClean="0"/>
              <a:t>Wharton’s Rule</a:t>
            </a:r>
          </a:p>
          <a:p>
            <a:pPr lvl="1"/>
            <a:r>
              <a:rPr lang="en-US" sz="3200" dirty="0" smtClean="0"/>
              <a:t>Need more parties to participate in the agreement than are necessary to commit the crime if you want to charge the conspiracy and the underlying crime.</a:t>
            </a:r>
          </a:p>
          <a:p>
            <a:pPr lvl="1"/>
            <a:r>
              <a:rPr lang="en-US" sz="3200" dirty="0" smtClean="0"/>
              <a:t>E.g., need at least three folks when charging, bigamy, dueling or adultery</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85</a:t>
            </a:fld>
            <a:endParaRPr lang="en-US" dirty="0"/>
          </a:p>
        </p:txBody>
      </p:sp>
    </p:spTree>
    <p:extLst>
      <p:ext uri="{BB962C8B-B14F-4D97-AF65-F5344CB8AC3E}">
        <p14:creationId xmlns:p14="http://schemas.microsoft.com/office/powerpoint/2010/main" val="864402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a:t>
            </a:r>
            <a:endParaRPr lang="en-US" dirty="0"/>
          </a:p>
        </p:txBody>
      </p:sp>
      <p:sp>
        <p:nvSpPr>
          <p:cNvPr id="4" name="Content Placeholder 3"/>
          <p:cNvSpPr>
            <a:spLocks noGrp="1"/>
          </p:cNvSpPr>
          <p:nvPr>
            <p:ph sz="half" idx="1"/>
          </p:nvPr>
        </p:nvSpPr>
        <p:spPr/>
        <p:txBody>
          <a:bodyPr>
            <a:normAutofit/>
          </a:bodyPr>
          <a:lstStyle/>
          <a:p>
            <a:r>
              <a:rPr lang="en-US" sz="2800" dirty="0" smtClean="0"/>
              <a:t>MPC</a:t>
            </a:r>
          </a:p>
          <a:p>
            <a:pPr lvl="1"/>
            <a:r>
              <a:rPr lang="en-US" sz="2800" dirty="0" smtClean="0"/>
              <a:t>Expansive withdrawal</a:t>
            </a:r>
          </a:p>
          <a:p>
            <a:pPr lvl="1"/>
            <a:r>
              <a:rPr lang="en-US" sz="2800" dirty="0" smtClean="0"/>
              <a:t>Possible abandonment</a:t>
            </a:r>
          </a:p>
          <a:p>
            <a:pPr lvl="1"/>
            <a:r>
              <a:rPr lang="en-US" sz="2800" dirty="0" smtClean="0"/>
              <a:t>Unilateral agreement</a:t>
            </a:r>
          </a:p>
          <a:p>
            <a:pPr lvl="1"/>
            <a:r>
              <a:rPr lang="en-US" sz="2800" dirty="0" smtClean="0"/>
              <a:t>Overt Act</a:t>
            </a:r>
          </a:p>
          <a:p>
            <a:pPr lvl="1"/>
            <a:r>
              <a:rPr lang="en-US" sz="2800" dirty="0" smtClean="0"/>
              <a:t>No Pinkerton Liability</a:t>
            </a:r>
            <a:endParaRPr lang="en-US" sz="2800" dirty="0"/>
          </a:p>
        </p:txBody>
      </p:sp>
      <p:sp>
        <p:nvSpPr>
          <p:cNvPr id="5" name="Content Placeholder 4"/>
          <p:cNvSpPr>
            <a:spLocks noGrp="1"/>
          </p:cNvSpPr>
          <p:nvPr>
            <p:ph sz="half" idx="2"/>
          </p:nvPr>
        </p:nvSpPr>
        <p:spPr/>
        <p:txBody>
          <a:bodyPr/>
          <a:lstStyle/>
          <a:p>
            <a:r>
              <a:rPr lang="en-US" sz="3200" dirty="0" smtClean="0"/>
              <a:t>CL</a:t>
            </a:r>
          </a:p>
          <a:p>
            <a:pPr lvl="1"/>
            <a:r>
              <a:rPr lang="en-US" sz="3200" dirty="0" smtClean="0"/>
              <a:t>Limited withdrawal</a:t>
            </a:r>
          </a:p>
          <a:p>
            <a:pPr lvl="1"/>
            <a:r>
              <a:rPr lang="en-US" sz="3200" dirty="0" smtClean="0"/>
              <a:t>No abandonment</a:t>
            </a:r>
          </a:p>
          <a:p>
            <a:pPr lvl="1"/>
            <a:r>
              <a:rPr lang="en-US" sz="3200" dirty="0" smtClean="0"/>
              <a:t>Bilateral Agreement</a:t>
            </a:r>
          </a:p>
          <a:p>
            <a:pPr lvl="1"/>
            <a:r>
              <a:rPr lang="en-US" sz="3200" dirty="0" smtClean="0"/>
              <a:t>No overt act</a:t>
            </a:r>
          </a:p>
          <a:p>
            <a:pPr lvl="1"/>
            <a:r>
              <a:rPr lang="en-US" sz="3200" dirty="0" smtClean="0"/>
              <a:t>Pinkerton Liability</a:t>
            </a:r>
          </a:p>
          <a:p>
            <a:pPr marL="274320" lvl="1" indent="0">
              <a:buNone/>
            </a:pP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86</a:t>
            </a:fld>
            <a:endParaRPr lang="en-US" dirty="0"/>
          </a:p>
        </p:txBody>
      </p:sp>
    </p:spTree>
    <p:extLst>
      <p:ext uri="{BB962C8B-B14F-4D97-AF65-F5344CB8AC3E}">
        <p14:creationId xmlns:p14="http://schemas.microsoft.com/office/powerpoint/2010/main" val="375287441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Conspiracy ORC 2923.01</a:t>
            </a:r>
            <a:endParaRPr lang="en-US" dirty="0"/>
          </a:p>
        </p:txBody>
      </p:sp>
      <p:sp>
        <p:nvSpPr>
          <p:cNvPr id="4" name="Content Placeholder 3"/>
          <p:cNvSpPr>
            <a:spLocks noGrp="1"/>
          </p:cNvSpPr>
          <p:nvPr>
            <p:ph idx="1"/>
          </p:nvPr>
        </p:nvSpPr>
        <p:spPr>
          <a:xfrm>
            <a:off x="484021" y="1329162"/>
            <a:ext cx="8375904" cy="4785360"/>
          </a:xfrm>
        </p:spPr>
        <p:txBody>
          <a:bodyPr>
            <a:noAutofit/>
          </a:bodyPr>
          <a:lstStyle/>
          <a:p>
            <a:pPr marL="0" indent="0">
              <a:buNone/>
            </a:pPr>
            <a:endParaRPr lang="en-US" sz="2400" dirty="0" smtClean="0"/>
          </a:p>
          <a:p>
            <a:pPr lvl="1"/>
            <a:r>
              <a:rPr lang="en-US" sz="2400" dirty="0" smtClean="0"/>
              <a:t>Overt act required</a:t>
            </a:r>
          </a:p>
          <a:p>
            <a:pPr lvl="1"/>
            <a:r>
              <a:rPr lang="en-US" sz="2400" dirty="0" smtClean="0"/>
              <a:t>No bilateral agreement required</a:t>
            </a:r>
          </a:p>
          <a:p>
            <a:pPr lvl="1"/>
            <a:r>
              <a:rPr lang="en-US" sz="2400" dirty="0" smtClean="0"/>
              <a:t>Conspiracy merges with the underlying crime or an attempt to commit the underlying crime</a:t>
            </a:r>
          </a:p>
          <a:p>
            <a:pPr lvl="1"/>
            <a:r>
              <a:rPr lang="en-US" sz="2400" dirty="0" smtClean="0"/>
              <a:t>Ohio statute applies to specific crimes e.g., robbery, murder, drug trafficking</a:t>
            </a:r>
          </a:p>
          <a:p>
            <a:pPr lvl="1"/>
            <a:r>
              <a:rPr lang="en-US" sz="2400" dirty="0" smtClean="0"/>
              <a:t>Elements</a:t>
            </a:r>
          </a:p>
          <a:p>
            <a:pPr lvl="2"/>
            <a:r>
              <a:rPr lang="en-US" sz="2400" dirty="0" smtClean="0"/>
              <a:t>With the purpose of committing or facilitating the commission of a specified offense</a:t>
            </a:r>
          </a:p>
          <a:p>
            <a:pPr lvl="2"/>
            <a:r>
              <a:rPr lang="en-US" sz="2400" dirty="0" smtClean="0"/>
              <a:t>Plans or aids in planning the offense with another</a:t>
            </a:r>
          </a:p>
          <a:p>
            <a:pPr lvl="3"/>
            <a:r>
              <a:rPr lang="en-US" sz="2400" dirty="0" smtClean="0"/>
              <a:t>Or</a:t>
            </a:r>
            <a:endParaRPr lang="en-US" sz="2400" dirty="0"/>
          </a:p>
          <a:p>
            <a:pPr lvl="2"/>
            <a:r>
              <a:rPr lang="en-US" sz="2400" dirty="0" smtClean="0"/>
              <a:t>Agrees with another that one of them will engage in conduct that facilitates a specified offense</a:t>
            </a:r>
            <a:endParaRPr lang="en-US" sz="24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87</a:t>
            </a:fld>
            <a:endParaRPr lang="en-US" dirty="0"/>
          </a:p>
        </p:txBody>
      </p:sp>
    </p:spTree>
    <p:extLst>
      <p:ext uri="{BB962C8B-B14F-4D97-AF65-F5344CB8AC3E}">
        <p14:creationId xmlns:p14="http://schemas.microsoft.com/office/powerpoint/2010/main" val="992543530"/>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Accomplice</a:t>
            </a:r>
            <a:endParaRPr lang="en-US" dirty="0"/>
          </a:p>
        </p:txBody>
      </p:sp>
      <p:sp>
        <p:nvSpPr>
          <p:cNvPr id="4" name="Content Placeholder 3"/>
          <p:cNvSpPr>
            <a:spLocks noGrp="1"/>
          </p:cNvSpPr>
          <p:nvPr>
            <p:ph idx="1"/>
          </p:nvPr>
        </p:nvSpPr>
        <p:spPr/>
        <p:txBody>
          <a:bodyPr>
            <a:noAutofit/>
          </a:bodyPr>
          <a:lstStyle/>
          <a:p>
            <a:r>
              <a:rPr lang="en-US" sz="2800" dirty="0" smtClean="0"/>
              <a:t>One who, with the intent that the crime be committed, aids, counsels, or encourages the principal before or during the commission of the crime.</a:t>
            </a:r>
          </a:p>
          <a:p>
            <a:r>
              <a:rPr lang="en-US" sz="2800" dirty="0" smtClean="0"/>
              <a:t>Mere presence at the crime scene is generally not enough</a:t>
            </a:r>
          </a:p>
          <a:p>
            <a:r>
              <a:rPr lang="en-US" sz="2800" dirty="0" smtClean="0"/>
              <a:t>Accomplice is liable for the crimes he did or counseled  and for any other crimes committed in the course of committing the crime contemplated, as long as the other crimes were probable and foreseeable.</a:t>
            </a:r>
          </a:p>
        </p:txBody>
      </p:sp>
      <p:sp>
        <p:nvSpPr>
          <p:cNvPr id="3" name="Slide Number Placeholder 2"/>
          <p:cNvSpPr>
            <a:spLocks noGrp="1"/>
          </p:cNvSpPr>
          <p:nvPr>
            <p:ph type="sldNum" sz="quarter" idx="12"/>
          </p:nvPr>
        </p:nvSpPr>
        <p:spPr/>
        <p:txBody>
          <a:bodyPr/>
          <a:lstStyle/>
          <a:p>
            <a:fld id="{901AF9EA-65AC-4665-9C77-1EC8FFC9F410}" type="slidenum">
              <a:rPr lang="en-US" smtClean="0"/>
              <a:pPr/>
              <a:t>88</a:t>
            </a:fld>
            <a:endParaRPr lang="en-US" dirty="0"/>
          </a:p>
        </p:txBody>
      </p:sp>
    </p:spTree>
    <p:extLst>
      <p:ext uri="{BB962C8B-B14F-4D97-AF65-F5344CB8AC3E}">
        <p14:creationId xmlns:p14="http://schemas.microsoft.com/office/powerpoint/2010/main" val="81079104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Accomplice</a:t>
            </a:r>
            <a:endParaRPr lang="en-US" dirty="0"/>
          </a:p>
        </p:txBody>
      </p:sp>
      <p:sp>
        <p:nvSpPr>
          <p:cNvPr id="3" name="Content Placeholder 2"/>
          <p:cNvSpPr>
            <a:spLocks noGrp="1"/>
          </p:cNvSpPr>
          <p:nvPr>
            <p:ph idx="1"/>
          </p:nvPr>
        </p:nvSpPr>
        <p:spPr/>
        <p:txBody>
          <a:bodyPr/>
          <a:lstStyle/>
          <a:p>
            <a:r>
              <a:rPr lang="en-US" sz="4000" dirty="0"/>
              <a:t>D can voluntarily </a:t>
            </a:r>
            <a:r>
              <a:rPr lang="en-US" sz="4000" dirty="0" smtClean="0"/>
              <a:t>withdraw from complicity </a:t>
            </a:r>
            <a:r>
              <a:rPr lang="en-US" sz="4000" dirty="0"/>
              <a:t>before </a:t>
            </a:r>
            <a:r>
              <a:rPr lang="en-US" sz="4000" dirty="0" smtClean="0"/>
              <a:t>a crime is </a:t>
            </a:r>
            <a:r>
              <a:rPr lang="en-US" sz="4000" dirty="0"/>
              <a:t>committed by the principal if </a:t>
            </a:r>
          </a:p>
          <a:p>
            <a:pPr lvl="1"/>
            <a:r>
              <a:rPr lang="en-US" sz="4000" dirty="0"/>
              <a:t>Repudiates the encouragement and/or</a:t>
            </a:r>
          </a:p>
          <a:p>
            <a:pPr lvl="1"/>
            <a:r>
              <a:rPr lang="en-US" sz="4000" dirty="0"/>
              <a:t>Neutralizes his assistance</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89</a:t>
            </a:fld>
            <a:endParaRPr lang="en-US" dirty="0"/>
          </a:p>
        </p:txBody>
      </p:sp>
    </p:spTree>
    <p:extLst>
      <p:ext uri="{BB962C8B-B14F-4D97-AF65-F5344CB8AC3E}">
        <p14:creationId xmlns:p14="http://schemas.microsoft.com/office/powerpoint/2010/main" val="3225452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StATUS</a:t>
            </a:r>
            <a:r>
              <a:rPr lang="en-US" dirty="0" smtClean="0"/>
              <a:t> CRIMES</a:t>
            </a:r>
            <a:endParaRPr lang="en-US" dirty="0"/>
          </a:p>
        </p:txBody>
      </p:sp>
      <p:sp>
        <p:nvSpPr>
          <p:cNvPr id="3" name="Content Placeholder 2"/>
          <p:cNvSpPr>
            <a:spLocks noGrp="1"/>
          </p:cNvSpPr>
          <p:nvPr>
            <p:ph idx="1"/>
          </p:nvPr>
        </p:nvSpPr>
        <p:spPr/>
        <p:txBody>
          <a:bodyPr>
            <a:normAutofit/>
          </a:bodyPr>
          <a:lstStyle/>
          <a:p>
            <a:r>
              <a:rPr lang="en-US" sz="2400" dirty="0" smtClean="0"/>
              <a:t>Powell v. Texas</a:t>
            </a:r>
          </a:p>
          <a:p>
            <a:r>
              <a:rPr lang="en-US" sz="2400" dirty="0" smtClean="0"/>
              <a:t>FACTS: D, a chronic alcoholic, was convicted of TX statute 477 which prohibits being intoxicated in a public place. A psychiatrist testified that a “chronic alcoholic” is an “involuntary drinker.”</a:t>
            </a:r>
          </a:p>
          <a:p>
            <a:r>
              <a:rPr lang="en-US" sz="2400" dirty="0" smtClean="0"/>
              <a:t>PROCEDURE: Law is constitutional. The D is not being punished for alcoholism.  He is being punished for “being in public while drunk on a particular occasion.”  The D is also being punished for offending moral and esthetic sensibilities and creating a health and safety hazard.</a:t>
            </a:r>
            <a:endParaRPr lang="en-US" sz="24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9</a:t>
            </a:fld>
            <a:endParaRPr lang="en-US" dirty="0"/>
          </a:p>
        </p:txBody>
      </p:sp>
    </p:spTree>
    <p:extLst>
      <p:ext uri="{BB962C8B-B14F-4D97-AF65-F5344CB8AC3E}">
        <p14:creationId xmlns:p14="http://schemas.microsoft.com/office/powerpoint/2010/main" val="16687488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Accomplice</a:t>
            </a:r>
            <a:endParaRPr lang="en-US" dirty="0"/>
          </a:p>
        </p:txBody>
      </p:sp>
      <p:sp>
        <p:nvSpPr>
          <p:cNvPr id="4" name="Content Placeholder 3"/>
          <p:cNvSpPr>
            <a:spLocks noGrp="1"/>
          </p:cNvSpPr>
          <p:nvPr>
            <p:ph idx="1"/>
          </p:nvPr>
        </p:nvSpPr>
        <p:spPr/>
        <p:txBody>
          <a:bodyPr>
            <a:normAutofit/>
          </a:bodyPr>
          <a:lstStyle/>
          <a:p>
            <a:r>
              <a:rPr lang="en-US" dirty="0" smtClean="0"/>
              <a:t>Principal in the First Degree=actually commits the act</a:t>
            </a:r>
          </a:p>
          <a:p>
            <a:r>
              <a:rPr lang="en-US" dirty="0" smtClean="0"/>
              <a:t>Principal in the Second Degree=persons who aid, command, or encourage the principal and are present at the crime</a:t>
            </a:r>
          </a:p>
          <a:p>
            <a:r>
              <a:rPr lang="en-US" dirty="0" smtClean="0"/>
              <a:t>Accessories before the Fact= persons who aid, abet, or encourage the principal but are not present at the crime</a:t>
            </a:r>
          </a:p>
          <a:p>
            <a:r>
              <a:rPr lang="en-US" dirty="0" smtClean="0"/>
              <a:t>Accessories after the Fact= persons who assist the principal after the crime</a:t>
            </a:r>
          </a:p>
          <a:p>
            <a:r>
              <a:rPr lang="en-US" dirty="0" smtClean="0"/>
              <a:t>Principals and Accessories before the Fact can be found guilty of the underlying offense</a:t>
            </a:r>
          </a:p>
          <a:p>
            <a:r>
              <a:rPr lang="en-US" dirty="0" smtClean="0"/>
              <a:t>Accessories after the Fact are guilty of obstruction of justice</a:t>
            </a:r>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90</a:t>
            </a:fld>
            <a:endParaRPr lang="en-US" dirty="0"/>
          </a:p>
        </p:txBody>
      </p:sp>
    </p:spTree>
    <p:extLst>
      <p:ext uri="{BB962C8B-B14F-4D97-AF65-F5344CB8AC3E}">
        <p14:creationId xmlns:p14="http://schemas.microsoft.com/office/powerpoint/2010/main" val="345492107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Complicity ORC 2923.03</a:t>
            </a:r>
            <a:endParaRPr lang="en-US" dirty="0"/>
          </a:p>
        </p:txBody>
      </p:sp>
      <p:sp>
        <p:nvSpPr>
          <p:cNvPr id="4" name="Content Placeholder 3"/>
          <p:cNvSpPr>
            <a:spLocks noGrp="1"/>
          </p:cNvSpPr>
          <p:nvPr>
            <p:ph idx="1"/>
          </p:nvPr>
        </p:nvSpPr>
        <p:spPr/>
        <p:txBody>
          <a:bodyPr>
            <a:normAutofit/>
          </a:bodyPr>
          <a:lstStyle/>
          <a:p>
            <a:r>
              <a:rPr lang="en-US" sz="3200" dirty="0" smtClean="0"/>
              <a:t>Accomplice (accessory before the fact) commits the crime of complicity</a:t>
            </a:r>
          </a:p>
          <a:p>
            <a:r>
              <a:rPr lang="en-US" sz="3200" dirty="0" smtClean="0"/>
              <a:t>Mere presence at the scene is not enough to convict</a:t>
            </a:r>
          </a:p>
          <a:p>
            <a:r>
              <a:rPr lang="en-US" sz="3200" dirty="0" smtClean="0"/>
              <a:t>Obstruction of Justice occurs when the D attempts to prevent the discovery, apprehension, or punishment of another for a crime.</a:t>
            </a:r>
            <a:endParaRPr lang="en-US" sz="32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91</a:t>
            </a:fld>
            <a:endParaRPr lang="en-US" dirty="0"/>
          </a:p>
        </p:txBody>
      </p:sp>
    </p:spTree>
    <p:extLst>
      <p:ext uri="{BB962C8B-B14F-4D97-AF65-F5344CB8AC3E}">
        <p14:creationId xmlns:p14="http://schemas.microsoft.com/office/powerpoint/2010/main" val="335110410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Accomplice vs. Conspiracy</a:t>
            </a:r>
            <a:endParaRPr lang="en-US" dirty="0"/>
          </a:p>
        </p:txBody>
      </p:sp>
      <p:sp>
        <p:nvSpPr>
          <p:cNvPr id="4" name="Content Placeholder 3"/>
          <p:cNvSpPr>
            <a:spLocks noGrp="1"/>
          </p:cNvSpPr>
          <p:nvPr>
            <p:ph sz="half" idx="1"/>
          </p:nvPr>
        </p:nvSpPr>
        <p:spPr/>
        <p:txBody>
          <a:bodyPr>
            <a:noAutofit/>
          </a:bodyPr>
          <a:lstStyle/>
          <a:p>
            <a:r>
              <a:rPr lang="en-US" sz="2400" dirty="0" smtClean="0"/>
              <a:t>Not an inchoate crime. The underlying offense needs to be committed</a:t>
            </a:r>
          </a:p>
          <a:p>
            <a:r>
              <a:rPr lang="en-US" sz="2400" dirty="0" smtClean="0"/>
              <a:t>Prosecution must first prove the commission of the underlying offense</a:t>
            </a:r>
          </a:p>
          <a:p>
            <a:r>
              <a:rPr lang="en-US" sz="2400" dirty="0" smtClean="0"/>
              <a:t>Prosecution must then prove that the D aided and abetted in the offense</a:t>
            </a:r>
          </a:p>
          <a:p>
            <a:r>
              <a:rPr lang="en-US" sz="2400" dirty="0" smtClean="0"/>
              <a:t>Different types of accomplices</a:t>
            </a:r>
            <a:endParaRPr lang="en-US" sz="2400" dirty="0"/>
          </a:p>
        </p:txBody>
      </p:sp>
      <p:sp>
        <p:nvSpPr>
          <p:cNvPr id="5" name="Content Placeholder 4"/>
          <p:cNvSpPr>
            <a:spLocks noGrp="1"/>
          </p:cNvSpPr>
          <p:nvPr>
            <p:ph sz="half" idx="2"/>
          </p:nvPr>
        </p:nvSpPr>
        <p:spPr/>
        <p:txBody>
          <a:bodyPr/>
          <a:lstStyle/>
          <a:p>
            <a:r>
              <a:rPr lang="en-US" sz="2400" dirty="0" smtClean="0"/>
              <a:t>Inchoate crime. No need for underlying offense to actually be committed</a:t>
            </a:r>
          </a:p>
          <a:p>
            <a:r>
              <a:rPr lang="en-US" sz="2400" dirty="0" smtClean="0"/>
              <a:t>Greater liability for co-conspirators</a:t>
            </a:r>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92</a:t>
            </a:fld>
            <a:endParaRPr lang="en-US" dirty="0"/>
          </a:p>
        </p:txBody>
      </p:sp>
    </p:spTree>
    <p:extLst>
      <p:ext uri="{BB962C8B-B14F-4D97-AF65-F5344CB8AC3E}">
        <p14:creationId xmlns:p14="http://schemas.microsoft.com/office/powerpoint/2010/main" val="2725629170"/>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Defenses</a:t>
            </a:r>
            <a:endParaRPr lang="en-US" dirty="0"/>
          </a:p>
        </p:txBody>
      </p:sp>
      <p:sp>
        <p:nvSpPr>
          <p:cNvPr id="4" name="Content Placeholder 3"/>
          <p:cNvSpPr>
            <a:spLocks noGrp="1"/>
          </p:cNvSpPr>
          <p:nvPr>
            <p:ph idx="1"/>
          </p:nvPr>
        </p:nvSpPr>
        <p:spPr/>
        <p:txBody>
          <a:bodyPr>
            <a:noAutofit/>
          </a:bodyPr>
          <a:lstStyle/>
          <a:p>
            <a:r>
              <a:rPr lang="en-US" sz="2800" dirty="0" smtClean="0"/>
              <a:t>Mistake of Fact</a:t>
            </a:r>
          </a:p>
          <a:p>
            <a:r>
              <a:rPr lang="en-US" sz="2800" dirty="0" smtClean="0"/>
              <a:t>Mistake of Law</a:t>
            </a:r>
          </a:p>
          <a:p>
            <a:r>
              <a:rPr lang="en-US" sz="2800" dirty="0" smtClean="0"/>
              <a:t>Intoxication</a:t>
            </a:r>
          </a:p>
          <a:p>
            <a:r>
              <a:rPr lang="en-US" sz="2800" dirty="0" smtClean="0"/>
              <a:t>Infancy</a:t>
            </a:r>
          </a:p>
          <a:p>
            <a:r>
              <a:rPr lang="en-US" sz="2800" dirty="0" smtClean="0"/>
              <a:t>Insanity</a:t>
            </a:r>
          </a:p>
          <a:p>
            <a:pPr lvl="1"/>
            <a:r>
              <a:rPr lang="en-US" sz="2800" dirty="0" smtClean="0"/>
              <a:t>Competency vs. Insanity</a:t>
            </a:r>
          </a:p>
          <a:p>
            <a:r>
              <a:rPr lang="en-US" sz="2800" dirty="0" smtClean="0"/>
              <a:t>Self-Defense</a:t>
            </a:r>
          </a:p>
          <a:p>
            <a:pPr lvl="1"/>
            <a:r>
              <a:rPr lang="en-US" sz="2800" dirty="0" smtClean="0"/>
              <a:t>Deadly Force</a:t>
            </a:r>
            <a:endParaRPr lang="en-US" sz="2800"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93</a:t>
            </a:fld>
            <a:endParaRPr lang="en-US" dirty="0"/>
          </a:p>
        </p:txBody>
      </p:sp>
    </p:spTree>
    <p:extLst>
      <p:ext uri="{BB962C8B-B14F-4D97-AF65-F5344CB8AC3E}">
        <p14:creationId xmlns:p14="http://schemas.microsoft.com/office/powerpoint/2010/main" val="2703162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of Fact</a:t>
            </a:r>
            <a:endParaRPr lang="en-US" dirty="0"/>
          </a:p>
        </p:txBody>
      </p:sp>
      <p:sp>
        <p:nvSpPr>
          <p:cNvPr id="4" name="Content Placeholder 3"/>
          <p:cNvSpPr>
            <a:spLocks noGrp="1"/>
          </p:cNvSpPr>
          <p:nvPr>
            <p:ph idx="1"/>
          </p:nvPr>
        </p:nvSpPr>
        <p:spPr/>
        <p:txBody>
          <a:bodyPr/>
          <a:lstStyle/>
          <a:p>
            <a:r>
              <a:rPr lang="en-US" sz="3600" dirty="0" smtClean="0"/>
              <a:t>Mistake of Fact must be </a:t>
            </a:r>
            <a:r>
              <a:rPr lang="en-US" sz="3600" b="1" dirty="0" smtClean="0"/>
              <a:t>reasonable</a:t>
            </a:r>
            <a:r>
              <a:rPr lang="en-US" sz="3600" dirty="0" smtClean="0"/>
              <a:t> for General Intent crimes (one narrow exception for morally culpable acts)</a:t>
            </a:r>
          </a:p>
          <a:p>
            <a:endParaRPr lang="en-US" sz="3600" dirty="0"/>
          </a:p>
          <a:p>
            <a:r>
              <a:rPr lang="en-US" sz="3600" dirty="0" smtClean="0"/>
              <a:t>Mistake of Fact can be </a:t>
            </a:r>
            <a:r>
              <a:rPr lang="en-US" sz="3600" b="1" dirty="0" smtClean="0"/>
              <a:t>reasonable</a:t>
            </a:r>
            <a:r>
              <a:rPr lang="en-US" sz="3600" dirty="0" smtClean="0"/>
              <a:t> or </a:t>
            </a:r>
            <a:r>
              <a:rPr lang="en-US" sz="3600" b="1" dirty="0" smtClean="0"/>
              <a:t>unreasonable</a:t>
            </a:r>
            <a:r>
              <a:rPr lang="en-US" sz="3600" dirty="0" smtClean="0"/>
              <a:t> for Specific Intent crimes</a:t>
            </a:r>
          </a:p>
          <a:p>
            <a:endParaRPr lang="en-US" dirty="0"/>
          </a:p>
          <a:p>
            <a:endParaRPr lang="en-US" dirty="0"/>
          </a:p>
        </p:txBody>
      </p:sp>
      <p:sp>
        <p:nvSpPr>
          <p:cNvPr id="3" name="Slide Number Placeholder 2"/>
          <p:cNvSpPr>
            <a:spLocks noGrp="1"/>
          </p:cNvSpPr>
          <p:nvPr>
            <p:ph type="sldNum" sz="quarter" idx="12"/>
          </p:nvPr>
        </p:nvSpPr>
        <p:spPr/>
        <p:txBody>
          <a:bodyPr/>
          <a:lstStyle/>
          <a:p>
            <a:fld id="{901AF9EA-65AC-4665-9C77-1EC8FFC9F410}" type="slidenum">
              <a:rPr lang="en-US" smtClean="0"/>
              <a:pPr/>
              <a:t>94</a:t>
            </a:fld>
            <a:endParaRPr lang="en-US" dirty="0"/>
          </a:p>
        </p:txBody>
      </p:sp>
    </p:spTree>
    <p:extLst>
      <p:ext uri="{BB962C8B-B14F-4D97-AF65-F5344CB8AC3E}">
        <p14:creationId xmlns:p14="http://schemas.microsoft.com/office/powerpoint/2010/main" val="2329410118"/>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Mistake of </a:t>
            </a:r>
            <a:r>
              <a:rPr lang="en-US" dirty="0" err="1" smtClean="0"/>
              <a:t>LAw</a:t>
            </a:r>
            <a:endParaRPr lang="en-US" dirty="0"/>
          </a:p>
        </p:txBody>
      </p:sp>
      <p:sp>
        <p:nvSpPr>
          <p:cNvPr id="3" name="Content Placeholder 2"/>
          <p:cNvSpPr>
            <a:spLocks noGrp="1"/>
          </p:cNvSpPr>
          <p:nvPr>
            <p:ph idx="1"/>
          </p:nvPr>
        </p:nvSpPr>
        <p:spPr/>
        <p:txBody>
          <a:bodyPr>
            <a:normAutofit fontScale="92500"/>
          </a:bodyPr>
          <a:lstStyle/>
          <a:p>
            <a:r>
              <a:rPr lang="en-US" sz="3200" dirty="0"/>
              <a:t>Mistake of Law generally not a defense unless</a:t>
            </a:r>
          </a:p>
          <a:p>
            <a:pPr lvl="1"/>
            <a:r>
              <a:rPr lang="en-US" sz="3200" dirty="0"/>
              <a:t> (1) D relied on the official interpretation of the law by someone who is charged with interpreting the law</a:t>
            </a:r>
          </a:p>
          <a:p>
            <a:pPr lvl="1"/>
            <a:r>
              <a:rPr lang="en-US" sz="3200" dirty="0"/>
              <a:t> (2) Crime of omission and a reasonable person would not have been on notice of the </a:t>
            </a:r>
            <a:r>
              <a:rPr lang="en-US" sz="3200" dirty="0" smtClean="0"/>
              <a:t>law</a:t>
            </a:r>
          </a:p>
          <a:p>
            <a:pPr lvl="1"/>
            <a:r>
              <a:rPr lang="en-US" sz="3200" dirty="0" smtClean="0"/>
              <a:t>(3) It negates some specific intent of the crime</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95</a:t>
            </a:fld>
            <a:endParaRPr lang="en-US" dirty="0"/>
          </a:p>
        </p:txBody>
      </p:sp>
    </p:spTree>
    <p:extLst>
      <p:ext uri="{BB962C8B-B14F-4D97-AF65-F5344CB8AC3E}">
        <p14:creationId xmlns:p14="http://schemas.microsoft.com/office/powerpoint/2010/main" val="30446649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FACTUAL </a:t>
            </a:r>
            <a:r>
              <a:rPr lang="en-US" dirty="0" err="1" smtClean="0"/>
              <a:t>IMPOSSIBILITy</a:t>
            </a:r>
            <a:endParaRPr lang="en-US" dirty="0"/>
          </a:p>
        </p:txBody>
      </p:sp>
      <p:sp>
        <p:nvSpPr>
          <p:cNvPr id="3" name="Content Placeholder 2"/>
          <p:cNvSpPr>
            <a:spLocks noGrp="1"/>
          </p:cNvSpPr>
          <p:nvPr>
            <p:ph idx="1"/>
          </p:nvPr>
        </p:nvSpPr>
        <p:spPr/>
        <p:txBody>
          <a:bodyPr>
            <a:normAutofit/>
          </a:bodyPr>
          <a:lstStyle/>
          <a:p>
            <a:r>
              <a:rPr lang="en-US" sz="4000" dirty="0" smtClean="0"/>
              <a:t>Factual Impossibility= D’s intended end constitutes a crime but she fails to consummate the crime because of a factual circumstance unknown to her or beyond her control.</a:t>
            </a:r>
          </a:p>
          <a:p>
            <a:endParaRPr lang="en-US" sz="28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96</a:t>
            </a:fld>
            <a:endParaRPr lang="en-US" dirty="0"/>
          </a:p>
        </p:txBody>
      </p:sp>
    </p:spTree>
    <p:extLst>
      <p:ext uri="{BB962C8B-B14F-4D97-AF65-F5344CB8AC3E}">
        <p14:creationId xmlns:p14="http://schemas.microsoft.com/office/powerpoint/2010/main" val="41608730"/>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Impossibility</a:t>
            </a:r>
            <a:endParaRPr lang="en-US" dirty="0"/>
          </a:p>
        </p:txBody>
      </p:sp>
      <p:sp>
        <p:nvSpPr>
          <p:cNvPr id="3" name="Content Placeholder 2"/>
          <p:cNvSpPr>
            <a:spLocks noGrp="1"/>
          </p:cNvSpPr>
          <p:nvPr>
            <p:ph idx="1"/>
          </p:nvPr>
        </p:nvSpPr>
        <p:spPr/>
        <p:txBody>
          <a:bodyPr/>
          <a:lstStyle/>
          <a:p>
            <a:r>
              <a:rPr lang="en-US" sz="3200" dirty="0" smtClean="0"/>
              <a:t>Hybrid Legal Impossibility=D’s goal was illegal, but commission of the offense was impossible because of facts unknown to the D.</a:t>
            </a:r>
            <a:endParaRPr lang="en-US" sz="3200" dirty="0"/>
          </a:p>
          <a:p>
            <a:r>
              <a:rPr lang="en-US" sz="3200" dirty="0"/>
              <a:t>Legal Impossibility= The law does not prohibit D’s conduct or the result that she sought to achieve.</a:t>
            </a:r>
          </a:p>
          <a:p>
            <a:endParaRPr lang="en-US"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97</a:t>
            </a:fld>
            <a:endParaRPr lang="en-US" dirty="0"/>
          </a:p>
        </p:txBody>
      </p:sp>
    </p:spTree>
    <p:extLst>
      <p:ext uri="{BB962C8B-B14F-4D97-AF65-F5344CB8AC3E}">
        <p14:creationId xmlns:p14="http://schemas.microsoft.com/office/powerpoint/2010/main" val="81578374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MPC LEGAL </a:t>
            </a:r>
            <a:r>
              <a:rPr lang="en-US" dirty="0" err="1" smtClean="0"/>
              <a:t>IMPOSSIBility</a:t>
            </a:r>
            <a:endParaRPr lang="en-US" dirty="0"/>
          </a:p>
        </p:txBody>
      </p:sp>
      <p:sp>
        <p:nvSpPr>
          <p:cNvPr id="3" name="Content Placeholder 2"/>
          <p:cNvSpPr>
            <a:spLocks noGrp="1"/>
          </p:cNvSpPr>
          <p:nvPr>
            <p:ph idx="1"/>
          </p:nvPr>
        </p:nvSpPr>
        <p:spPr>
          <a:xfrm>
            <a:off x="768096" y="2286000"/>
            <a:ext cx="7690104" cy="4023360"/>
          </a:xfrm>
        </p:spPr>
        <p:txBody>
          <a:bodyPr>
            <a:noAutofit/>
          </a:bodyPr>
          <a:lstStyle/>
          <a:p>
            <a:r>
              <a:rPr lang="en-US" sz="3200" dirty="0" smtClean="0"/>
              <a:t>MPC 5.01</a:t>
            </a:r>
          </a:p>
          <a:p>
            <a:r>
              <a:rPr lang="en-US" sz="3200" dirty="0" smtClean="0"/>
              <a:t>A person is guilty of an attempt to commit a crime if, acting with the kind of culpability otherwise required for the commission of the crime, she:</a:t>
            </a:r>
          </a:p>
          <a:p>
            <a:r>
              <a:rPr lang="en-US" sz="3200" dirty="0" smtClean="0"/>
              <a:t>(a) purposely engages in conduct that would constitute the crime if the attendant circumstances were as she believes them to be</a:t>
            </a:r>
            <a:endParaRPr lang="en-US" sz="3200" dirty="0"/>
          </a:p>
        </p:txBody>
      </p:sp>
      <p:sp>
        <p:nvSpPr>
          <p:cNvPr id="4" name="Slide Number Placeholder 3"/>
          <p:cNvSpPr>
            <a:spLocks noGrp="1"/>
          </p:cNvSpPr>
          <p:nvPr>
            <p:ph type="sldNum" sz="quarter" idx="12"/>
          </p:nvPr>
        </p:nvSpPr>
        <p:spPr/>
        <p:txBody>
          <a:bodyPr/>
          <a:lstStyle/>
          <a:p>
            <a:fld id="{901AF9EA-65AC-4665-9C77-1EC8FFC9F410}" type="slidenum">
              <a:rPr lang="en-US" smtClean="0"/>
              <a:pPr/>
              <a:t>98</a:t>
            </a:fld>
            <a:endParaRPr lang="en-US" dirty="0"/>
          </a:p>
        </p:txBody>
      </p:sp>
    </p:spTree>
    <p:extLst>
      <p:ext uri="{BB962C8B-B14F-4D97-AF65-F5344CB8AC3E}">
        <p14:creationId xmlns:p14="http://schemas.microsoft.com/office/powerpoint/2010/main" val="336285591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ORC </a:t>
            </a:r>
            <a:r>
              <a:rPr lang="en-US" dirty="0"/>
              <a:t>2923.02 (B) </a:t>
            </a:r>
            <a:r>
              <a:rPr lang="en-US" dirty="0" err="1"/>
              <a:t>LEgaL</a:t>
            </a:r>
            <a:r>
              <a:rPr lang="en-US" dirty="0"/>
              <a:t> </a:t>
            </a:r>
            <a:r>
              <a:rPr lang="en-US" dirty="0" smtClean="0"/>
              <a:t>Impossibility</a:t>
            </a:r>
            <a:endParaRPr lang="en-US" dirty="0"/>
          </a:p>
        </p:txBody>
      </p:sp>
      <p:sp>
        <p:nvSpPr>
          <p:cNvPr id="3" name="Content Placeholder 2"/>
          <p:cNvSpPr>
            <a:spLocks noGrp="1"/>
          </p:cNvSpPr>
          <p:nvPr>
            <p:ph idx="1"/>
          </p:nvPr>
        </p:nvSpPr>
        <p:spPr/>
        <p:txBody>
          <a:bodyPr>
            <a:normAutofit/>
          </a:bodyPr>
          <a:lstStyle/>
          <a:p>
            <a:r>
              <a:rPr lang="en-US" sz="3200" dirty="0"/>
              <a:t>(B) It is no defense to a charge under this section that, in retrospect, commission of the offense that was the object of the attempt was either factually or legally impossible under the attendant circumstances, if that offense could have been committed had the attendant circumstances been as the actor believed them to be. </a:t>
            </a:r>
          </a:p>
        </p:txBody>
      </p:sp>
      <p:sp>
        <p:nvSpPr>
          <p:cNvPr id="4" name="Slide Number Placeholder 3"/>
          <p:cNvSpPr>
            <a:spLocks noGrp="1"/>
          </p:cNvSpPr>
          <p:nvPr>
            <p:ph type="sldNum" sz="quarter" idx="12"/>
          </p:nvPr>
        </p:nvSpPr>
        <p:spPr/>
        <p:txBody>
          <a:bodyPr/>
          <a:lstStyle/>
          <a:p>
            <a:fld id="{901AF9EA-65AC-4665-9C77-1EC8FFC9F410}" type="slidenum">
              <a:rPr lang="en-US" smtClean="0"/>
              <a:pPr/>
              <a:t>99</a:t>
            </a:fld>
            <a:endParaRPr lang="en-US" dirty="0"/>
          </a:p>
        </p:txBody>
      </p:sp>
    </p:spTree>
    <p:extLst>
      <p:ext uri="{BB962C8B-B14F-4D97-AF65-F5344CB8AC3E}">
        <p14:creationId xmlns:p14="http://schemas.microsoft.com/office/powerpoint/2010/main" val="2069822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18799</TotalTime>
  <Words>5478</Words>
  <Application>Microsoft Office PowerPoint</Application>
  <PresentationFormat>On-screen Show (4:3)</PresentationFormat>
  <Paragraphs>801</Paragraphs>
  <Slides>113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113</vt:i4>
      </vt:variant>
    </vt:vector>
  </HeadingPairs>
  <TitlesOfParts>
    <vt:vector size="118" baseType="lpstr">
      <vt:lpstr>Calibri</vt:lpstr>
      <vt:lpstr>Tw Cen MT</vt:lpstr>
      <vt:lpstr>Tw Cen MT Condensed</vt:lpstr>
      <vt:lpstr>Wingdings 3</vt:lpstr>
      <vt:lpstr>Integral</vt:lpstr>
      <vt:lpstr>PowerPoint Presentation</vt:lpstr>
      <vt:lpstr>Malum in Se and Malum Prohibitum</vt:lpstr>
      <vt:lpstr>PRINCIPLES of Punishment</vt:lpstr>
      <vt:lpstr>Retributive and Utilitarian</vt:lpstr>
      <vt:lpstr>Constitutional Principles</vt:lpstr>
      <vt:lpstr>Burden of Proof</vt:lpstr>
      <vt:lpstr>Void for Vagueness</vt:lpstr>
      <vt:lpstr>Status Crimes</vt:lpstr>
      <vt:lpstr>StATUS CRIMES</vt:lpstr>
      <vt:lpstr>Ex PO ST FACTO and Bill of ATTAINDER</vt:lpstr>
      <vt:lpstr>4 Requirements for a Crime</vt:lpstr>
      <vt:lpstr>Actus Reus</vt:lpstr>
      <vt:lpstr>ORC 2921.22 Failure to Report a crime</vt:lpstr>
      <vt:lpstr>Vicarious Liability</vt:lpstr>
      <vt:lpstr>CoRporate Liability</vt:lpstr>
      <vt:lpstr>Mens Rea</vt:lpstr>
      <vt:lpstr>Specific Intent</vt:lpstr>
      <vt:lpstr>Specific Intent</vt:lpstr>
      <vt:lpstr>General Intent</vt:lpstr>
      <vt:lpstr>Attendant CIRcuMSTANCES</vt:lpstr>
      <vt:lpstr>Malice</vt:lpstr>
      <vt:lpstr>Strict LiabIlity</vt:lpstr>
      <vt:lpstr>Strict Liability</vt:lpstr>
      <vt:lpstr>ORC 2901.21</vt:lpstr>
      <vt:lpstr>Purposely and Knowingly</vt:lpstr>
      <vt:lpstr>Recklessness</vt:lpstr>
      <vt:lpstr>NEGLIGENCE</vt:lpstr>
      <vt:lpstr>ORC</vt:lpstr>
      <vt:lpstr>Transferred Intent</vt:lpstr>
      <vt:lpstr>Causation</vt:lpstr>
      <vt:lpstr>CAUSATION</vt:lpstr>
      <vt:lpstr>Causation</vt:lpstr>
      <vt:lpstr>Assault</vt:lpstr>
      <vt:lpstr>ORC Assault</vt:lpstr>
      <vt:lpstr>ORC Assault</vt:lpstr>
      <vt:lpstr>Sexual Assault</vt:lpstr>
      <vt:lpstr>Sexual Assault</vt:lpstr>
      <vt:lpstr>Sexual Assault</vt:lpstr>
      <vt:lpstr>ORC Sexual Assault</vt:lpstr>
      <vt:lpstr>ORC SEXUAL ASSAULT</vt:lpstr>
      <vt:lpstr>Robbery</vt:lpstr>
      <vt:lpstr>ORC Robbery</vt:lpstr>
      <vt:lpstr>Kidnapping</vt:lpstr>
      <vt:lpstr>ORC 2905.01kidnapping</vt:lpstr>
      <vt:lpstr>Kidnapping ORC 2905.01</vt:lpstr>
      <vt:lpstr>ORC 2905.01 Kidnapping</vt:lpstr>
      <vt:lpstr>Unlawful Restraint</vt:lpstr>
      <vt:lpstr>Murder</vt:lpstr>
      <vt:lpstr>Murder at CL</vt:lpstr>
      <vt:lpstr>Felony Murder</vt:lpstr>
      <vt:lpstr>Homicide</vt:lpstr>
      <vt:lpstr>Premeditation and Deliberation</vt:lpstr>
      <vt:lpstr>ORC Murder</vt:lpstr>
      <vt:lpstr>Orc FELONy MURDER</vt:lpstr>
      <vt:lpstr>Manslaughter</vt:lpstr>
      <vt:lpstr>Vol. Manslaughter</vt:lpstr>
      <vt:lpstr>Vol. Manslaughter</vt:lpstr>
      <vt:lpstr>Involuntary Manslaughter</vt:lpstr>
      <vt:lpstr>Oh Involuntary Manslaughter</vt:lpstr>
      <vt:lpstr>Invol. Man vs. Depraved Heart Murder</vt:lpstr>
      <vt:lpstr>Larceny</vt:lpstr>
      <vt:lpstr>Larceny</vt:lpstr>
      <vt:lpstr>Larceny by Trick</vt:lpstr>
      <vt:lpstr>False Pretenses</vt:lpstr>
      <vt:lpstr>Embezzlement</vt:lpstr>
      <vt:lpstr>theft ORC 2913.02</vt:lpstr>
      <vt:lpstr>Receipt of Stolen Property</vt:lpstr>
      <vt:lpstr>Burglary</vt:lpstr>
      <vt:lpstr>ORC Burglary</vt:lpstr>
      <vt:lpstr>Trespass ORC 2911.21</vt:lpstr>
      <vt:lpstr>TRESPASS 2911.211</vt:lpstr>
      <vt:lpstr>Arson</vt:lpstr>
      <vt:lpstr>ORC ARSON</vt:lpstr>
      <vt:lpstr>Inchoate Crimes (Anticipatory Crimes)</vt:lpstr>
      <vt:lpstr>Attempt</vt:lpstr>
      <vt:lpstr>Attempt</vt:lpstr>
      <vt:lpstr>Attempt</vt:lpstr>
      <vt:lpstr>ORC 2923.02(D) Defenses to Attempt</vt:lpstr>
      <vt:lpstr>Solicitation</vt:lpstr>
      <vt:lpstr>Solicitation</vt:lpstr>
      <vt:lpstr>Conspiracy</vt:lpstr>
      <vt:lpstr>Conspiracy</vt:lpstr>
      <vt:lpstr>Conspiracy</vt:lpstr>
      <vt:lpstr>Conspiracy</vt:lpstr>
      <vt:lpstr>Conspiracy</vt:lpstr>
      <vt:lpstr>Conspiracy</vt:lpstr>
      <vt:lpstr>Conspiracy ORC 2923.01</vt:lpstr>
      <vt:lpstr>Accomplice</vt:lpstr>
      <vt:lpstr>Accomplice</vt:lpstr>
      <vt:lpstr>Accomplice</vt:lpstr>
      <vt:lpstr>Complicity ORC 2923.03</vt:lpstr>
      <vt:lpstr>Accomplice vs. Conspiracy</vt:lpstr>
      <vt:lpstr>Defenses</vt:lpstr>
      <vt:lpstr>Mistake of Fact</vt:lpstr>
      <vt:lpstr>Mistake of LAw</vt:lpstr>
      <vt:lpstr>FACTUAL IMPOSSIBILITy</vt:lpstr>
      <vt:lpstr>Legal Impossibility</vt:lpstr>
      <vt:lpstr>MPC LEGAL IMPOSSIBility</vt:lpstr>
      <vt:lpstr>ORC 2923.02 (B) LEgaL Impossibility</vt:lpstr>
      <vt:lpstr>Intoxication</vt:lpstr>
      <vt:lpstr>Intoxication ORC 2901.21(E)</vt:lpstr>
      <vt:lpstr>Insanity</vt:lpstr>
      <vt:lpstr>MPC Insanity</vt:lpstr>
      <vt:lpstr>insanity ORC </vt:lpstr>
      <vt:lpstr>Diminished Capacity</vt:lpstr>
      <vt:lpstr>Infancy</vt:lpstr>
      <vt:lpstr>Competency Hearing vs. Insanity Defense</vt:lpstr>
      <vt:lpstr>Self-Defense</vt:lpstr>
      <vt:lpstr>Self-DEFENSE</vt:lpstr>
      <vt:lpstr>Deadly Force</vt:lpstr>
      <vt:lpstr>OH Self-Defense Lethal Force</vt:lpstr>
      <vt:lpstr>OH Defense of Others</vt:lpstr>
      <vt:lpstr>ORC Unlawful Arrest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Jurors in the Digital Age</dc:title>
  <dc:creator>Owner</dc:creator>
  <cp:lastModifiedBy>Windows User</cp:lastModifiedBy>
  <cp:revision>807</cp:revision>
  <cp:lastPrinted>2017-04-27T14:37:42Z</cp:lastPrinted>
  <dcterms:created xsi:type="dcterms:W3CDTF">2010-11-13T20:00:00Z</dcterms:created>
  <dcterms:modified xsi:type="dcterms:W3CDTF">2017-04-27T16:09:24Z</dcterms:modified>
</cp:coreProperties>
</file>