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9" r:id="rId1"/>
  </p:sldMasterIdLst>
  <p:notesMasterIdLst>
    <p:notesMasterId r:id="rId90"/>
  </p:notesMasterIdLst>
  <p:handoutMasterIdLst>
    <p:handoutMasterId r:id="rId91"/>
  </p:handoutMasterIdLst>
  <p:sldIdLst>
    <p:sldId id="256" r:id="rId2"/>
    <p:sldId id="389" r:id="rId3"/>
    <p:sldId id="353" r:id="rId4"/>
    <p:sldId id="363" r:id="rId5"/>
    <p:sldId id="333" r:id="rId6"/>
    <p:sldId id="358" r:id="rId7"/>
    <p:sldId id="332" r:id="rId8"/>
    <p:sldId id="360" r:id="rId9"/>
    <p:sldId id="364" r:id="rId10"/>
    <p:sldId id="365" r:id="rId11"/>
    <p:sldId id="362" r:id="rId12"/>
    <p:sldId id="341" r:id="rId13"/>
    <p:sldId id="286" r:id="rId14"/>
    <p:sldId id="338" r:id="rId15"/>
    <p:sldId id="344" r:id="rId16"/>
    <p:sldId id="340" r:id="rId17"/>
    <p:sldId id="371" r:id="rId18"/>
    <p:sldId id="391" r:id="rId19"/>
    <p:sldId id="279" r:id="rId20"/>
    <p:sldId id="321" r:id="rId21"/>
    <p:sldId id="322" r:id="rId22"/>
    <p:sldId id="347" r:id="rId23"/>
    <p:sldId id="348" r:id="rId24"/>
    <p:sldId id="346" r:id="rId25"/>
    <p:sldId id="373" r:id="rId26"/>
    <p:sldId id="372" r:id="rId27"/>
    <p:sldId id="384" r:id="rId28"/>
    <p:sldId id="385" r:id="rId29"/>
    <p:sldId id="383" r:id="rId30"/>
    <p:sldId id="386" r:id="rId31"/>
    <p:sldId id="361" r:id="rId32"/>
    <p:sldId id="367" r:id="rId33"/>
    <p:sldId id="351" r:id="rId34"/>
    <p:sldId id="349" r:id="rId35"/>
    <p:sldId id="350" r:id="rId36"/>
    <p:sldId id="330" r:id="rId37"/>
    <p:sldId id="329" r:id="rId38"/>
    <p:sldId id="392" r:id="rId39"/>
    <p:sldId id="370" r:id="rId40"/>
    <p:sldId id="375" r:id="rId41"/>
    <p:sldId id="387" r:id="rId42"/>
    <p:sldId id="288" r:id="rId43"/>
    <p:sldId id="273" r:id="rId44"/>
    <p:sldId id="299" r:id="rId45"/>
    <p:sldId id="379" r:id="rId46"/>
    <p:sldId id="369" r:id="rId47"/>
    <p:sldId id="359" r:id="rId48"/>
    <p:sldId id="324" r:id="rId49"/>
    <p:sldId id="339" r:id="rId50"/>
    <p:sldId id="261" r:id="rId51"/>
    <p:sldId id="377" r:id="rId52"/>
    <p:sldId id="388" r:id="rId53"/>
    <p:sldId id="378" r:id="rId54"/>
    <p:sldId id="298" r:id="rId55"/>
    <p:sldId id="304" r:id="rId56"/>
    <p:sldId id="305" r:id="rId57"/>
    <p:sldId id="306" r:id="rId58"/>
    <p:sldId id="354" r:id="rId59"/>
    <p:sldId id="309" r:id="rId60"/>
    <p:sldId id="277" r:id="rId61"/>
    <p:sldId id="312" r:id="rId62"/>
    <p:sldId id="287" r:id="rId63"/>
    <p:sldId id="314" r:id="rId64"/>
    <p:sldId id="315" r:id="rId65"/>
    <p:sldId id="316" r:id="rId66"/>
    <p:sldId id="317" r:id="rId67"/>
    <p:sldId id="318" r:id="rId68"/>
    <p:sldId id="319" r:id="rId69"/>
    <p:sldId id="320" r:id="rId70"/>
    <p:sldId id="295" r:id="rId71"/>
    <p:sldId id="326" r:id="rId72"/>
    <p:sldId id="374" r:id="rId73"/>
    <p:sldId id="355" r:id="rId74"/>
    <p:sldId id="382" r:id="rId75"/>
    <p:sldId id="380" r:id="rId76"/>
    <p:sldId id="393" r:id="rId77"/>
    <p:sldId id="381" r:id="rId78"/>
    <p:sldId id="335" r:id="rId79"/>
    <p:sldId id="336" r:id="rId80"/>
    <p:sldId id="337" r:id="rId81"/>
    <p:sldId id="376" r:id="rId82"/>
    <p:sldId id="356" r:id="rId83"/>
    <p:sldId id="357" r:id="rId84"/>
    <p:sldId id="342" r:id="rId85"/>
    <p:sldId id="343" r:id="rId86"/>
    <p:sldId id="345" r:id="rId87"/>
    <p:sldId id="331" r:id="rId88"/>
    <p:sldId id="390" r:id="rId8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94" d="100"/>
          <a:sy n="94" d="100"/>
        </p:scale>
        <p:origin x="11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200"/>
            </a:lvl1pPr>
          </a:lstStyle>
          <a:p>
            <a:fld id="{E1AD3A29-7C48-47F0-97FF-704307D6737E}" type="datetimeFigureOut">
              <a:rPr lang="en-US" smtClean="0"/>
              <a:t>12/28/2017</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70" tIns="46585" rIns="93170" bIns="46585" rtlCol="0" anchor="b"/>
          <a:lstStyle>
            <a:lvl1pPr algn="r">
              <a:defRPr sz="1200"/>
            </a:lvl1pPr>
          </a:lstStyle>
          <a:p>
            <a:fld id="{A273BDCE-B20F-41BC-8E6B-1AECC95D28EC}" type="slidenum">
              <a:rPr lang="en-US" smtClean="0"/>
              <a:t>‹#›</a:t>
            </a:fld>
            <a:endParaRPr lang="en-US" dirty="0"/>
          </a:p>
        </p:txBody>
      </p:sp>
    </p:spTree>
    <p:extLst>
      <p:ext uri="{BB962C8B-B14F-4D97-AF65-F5344CB8AC3E}">
        <p14:creationId xmlns:p14="http://schemas.microsoft.com/office/powerpoint/2010/main" val="3026492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0" tIns="46585" rIns="93170" bIns="46585" rtlCol="0"/>
          <a:lstStyle>
            <a:lvl1pPr algn="r">
              <a:defRPr sz="1200"/>
            </a:lvl1pPr>
          </a:lstStyle>
          <a:p>
            <a:fld id="{6A2F3695-E532-4C62-8FFE-D98F990CC61A}" type="datetimeFigureOut">
              <a:rPr lang="en-US" smtClean="0"/>
              <a:pPr/>
              <a:t>12/28/2017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5" rIns="93170"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0" tIns="46585" rIns="93170" bIns="4658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0" tIns="46585" rIns="93170" bIns="46585" rtlCol="0" anchor="b"/>
          <a:lstStyle>
            <a:lvl1pPr algn="r">
              <a:defRPr sz="1200"/>
            </a:lvl1pPr>
          </a:lstStyle>
          <a:p>
            <a:fld id="{D97600C8-6C1B-45F5-B87C-AF4DAE995036}" type="slidenum">
              <a:rPr lang="en-US" smtClean="0"/>
              <a:pPr/>
              <a:t>‹#›</a:t>
            </a:fld>
            <a:endParaRPr lang="en-US" dirty="0"/>
          </a:p>
        </p:txBody>
      </p:sp>
    </p:spTree>
    <p:extLst>
      <p:ext uri="{BB962C8B-B14F-4D97-AF65-F5344CB8AC3E}">
        <p14:creationId xmlns:p14="http://schemas.microsoft.com/office/powerpoint/2010/main" val="4235032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7600C8-6C1B-45F5-B87C-AF4DAE995036}" type="slidenum">
              <a:rPr lang="en-US" smtClean="0"/>
              <a:pPr/>
              <a:t>1</a:t>
            </a:fld>
            <a:endParaRPr lang="en-US" dirty="0"/>
          </a:p>
        </p:txBody>
      </p:sp>
    </p:spTree>
    <p:extLst>
      <p:ext uri="{BB962C8B-B14F-4D97-AF65-F5344CB8AC3E}">
        <p14:creationId xmlns:p14="http://schemas.microsoft.com/office/powerpoint/2010/main" val="3203786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7600C8-6C1B-45F5-B87C-AF4DAE995036}" type="slidenum">
              <a:rPr lang="en-US" smtClean="0"/>
              <a:pPr/>
              <a:t>50</a:t>
            </a:fld>
            <a:endParaRPr lang="en-US" dirty="0"/>
          </a:p>
        </p:txBody>
      </p:sp>
    </p:spTree>
    <p:extLst>
      <p:ext uri="{BB962C8B-B14F-4D97-AF65-F5344CB8AC3E}">
        <p14:creationId xmlns:p14="http://schemas.microsoft.com/office/powerpoint/2010/main" val="569500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7600C8-6C1B-45F5-B87C-AF4DAE995036}" type="slidenum">
              <a:rPr lang="en-US" smtClean="0"/>
              <a:pPr/>
              <a:t>69</a:t>
            </a:fld>
            <a:endParaRPr lang="en-US" dirty="0"/>
          </a:p>
        </p:txBody>
      </p:sp>
    </p:spTree>
    <p:extLst>
      <p:ext uri="{BB962C8B-B14F-4D97-AF65-F5344CB8AC3E}">
        <p14:creationId xmlns:p14="http://schemas.microsoft.com/office/powerpoint/2010/main" val="2544955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F5F8E2B7-409E-4B8F-A368-6D378ABD2A41}" type="datetime1">
              <a:rPr lang="en-US" smtClean="0"/>
              <a:pPr/>
              <a:t>12/28/2017</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901AF9EA-65AC-4665-9C77-1EC8FFC9F410}"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758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49CFF2-BC33-4651-BB63-0767758D7594}" type="datetime1">
              <a:rPr lang="en-US" smtClean="0"/>
              <a:pPr/>
              <a:t>12/28/2017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1AF9EA-65AC-4665-9C77-1EC8FFC9F410}" type="slidenum">
              <a:rPr lang="en-US" smtClean="0"/>
              <a:pPr/>
              <a:t>‹#›</a:t>
            </a:fld>
            <a:endParaRPr lang="en-US" dirty="0"/>
          </a:p>
        </p:txBody>
      </p:sp>
    </p:spTree>
    <p:extLst>
      <p:ext uri="{BB962C8B-B14F-4D97-AF65-F5344CB8AC3E}">
        <p14:creationId xmlns:p14="http://schemas.microsoft.com/office/powerpoint/2010/main" val="240149936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49CFF2-BC33-4651-BB63-0767758D7594}" type="datetime1">
              <a:rPr lang="en-US" smtClean="0"/>
              <a:pPr/>
              <a:t>12/28/2017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AF9EA-65AC-4665-9C77-1EC8FFC9F410}"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79735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49CFF2-BC33-4651-BB63-0767758D7594}" type="datetime1">
              <a:rPr lang="en-US" smtClean="0"/>
              <a:pPr/>
              <a:t>12/28/2017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AF9EA-65AC-4665-9C77-1EC8FFC9F410}"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3503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49CFF2-BC33-4651-BB63-0767758D7594}" type="datetime1">
              <a:rPr lang="en-US" smtClean="0"/>
              <a:pPr/>
              <a:t>12/28/2017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AF9EA-65AC-4665-9C77-1EC8FFC9F410}" type="slidenum">
              <a:rPr lang="en-US" smtClean="0"/>
              <a:pPr/>
              <a:t>‹#›</a:t>
            </a:fld>
            <a:endParaRPr lang="en-US" dirty="0"/>
          </a:p>
        </p:txBody>
      </p:sp>
    </p:spTree>
    <p:extLst>
      <p:ext uri="{BB962C8B-B14F-4D97-AF65-F5344CB8AC3E}">
        <p14:creationId xmlns:p14="http://schemas.microsoft.com/office/powerpoint/2010/main" val="205849892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49CFF2-BC33-4651-BB63-0767758D7594}" type="datetime1">
              <a:rPr lang="en-US" smtClean="0"/>
              <a:pPr/>
              <a:t>12/28/2017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AF9EA-65AC-4665-9C77-1EC8FFC9F410}"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83151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49CFF2-BC33-4651-BB63-0767758D7594}" type="datetime1">
              <a:rPr lang="en-US" smtClean="0"/>
              <a:pPr/>
              <a:t>12/28/2017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AF9EA-65AC-4665-9C77-1EC8FFC9F410}"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423782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3C68F3-CA88-4F5A-98FA-22AEB0EFEED5}" type="datetime1">
              <a:rPr lang="en-US" smtClean="0"/>
              <a:pPr/>
              <a:t>12/28/2017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AF9EA-65AC-4665-9C77-1EC8FFC9F410}"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4555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87653D-387F-48F6-BFF6-A81BE1FA575D}" type="datetime1">
              <a:rPr lang="en-US" smtClean="0"/>
              <a:pPr/>
              <a:t>12/28/2017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AF9EA-65AC-4665-9C77-1EC8FFC9F410}"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289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C23E9C-4A34-45A0-B302-D082431A2685}" type="datetime1">
              <a:rPr lang="en-US" smtClean="0"/>
              <a:pPr/>
              <a:t>12/28/2017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AF9EA-65AC-4665-9C77-1EC8FFC9F410}" type="slidenum">
              <a:rPr lang="en-US" smtClean="0"/>
              <a:pPr/>
              <a:t>‹#›</a:t>
            </a:fld>
            <a:endParaRPr lang="en-US" dirty="0"/>
          </a:p>
        </p:txBody>
      </p:sp>
    </p:spTree>
    <p:extLst>
      <p:ext uri="{BB962C8B-B14F-4D97-AF65-F5344CB8AC3E}">
        <p14:creationId xmlns:p14="http://schemas.microsoft.com/office/powerpoint/2010/main" val="3166687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937D8D-22AC-4C08-BF08-62A23580572B}" type="datetime1">
              <a:rPr lang="en-US" smtClean="0"/>
              <a:pPr/>
              <a:t>12/28/2017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1AF9EA-65AC-4665-9C77-1EC8FFC9F410}"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401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02AB38-6282-4D42-A0B6-AE32EEDB2A53}" type="datetime1">
              <a:rPr lang="en-US" smtClean="0"/>
              <a:pPr/>
              <a:t>12/28/2017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1AF9EA-65AC-4665-9C77-1EC8FFC9F410}" type="slidenum">
              <a:rPr lang="en-US" smtClean="0"/>
              <a:pPr/>
              <a:t>‹#›</a:t>
            </a:fld>
            <a:endParaRPr lang="en-US" dirty="0"/>
          </a:p>
        </p:txBody>
      </p:sp>
    </p:spTree>
    <p:extLst>
      <p:ext uri="{BB962C8B-B14F-4D97-AF65-F5344CB8AC3E}">
        <p14:creationId xmlns:p14="http://schemas.microsoft.com/office/powerpoint/2010/main" val="874297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94FDF1-FB0F-403D-8EA1-A56341FC3448}" type="datetime1">
              <a:rPr lang="en-US" smtClean="0"/>
              <a:pPr/>
              <a:t>12/28/2017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1AF9EA-65AC-4665-9C77-1EC8FFC9F410}"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2812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71200B3-3BFB-4F89-9DB9-0634C12DB02B}" type="datetime1">
              <a:rPr lang="en-US" smtClean="0"/>
              <a:pPr/>
              <a:t>12/28/2017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1AF9EA-65AC-4665-9C77-1EC8FFC9F410}"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963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36F18-07E4-4C4C-BB53-6BFB05039388}" type="datetime1">
              <a:rPr lang="en-US" smtClean="0"/>
              <a:pPr/>
              <a:t>12/28/2017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a:t>
            </a:fld>
            <a:endParaRPr lang="en-US" dirty="0"/>
          </a:p>
        </p:txBody>
      </p:sp>
    </p:spTree>
    <p:extLst>
      <p:ext uri="{BB962C8B-B14F-4D97-AF65-F5344CB8AC3E}">
        <p14:creationId xmlns:p14="http://schemas.microsoft.com/office/powerpoint/2010/main" val="325417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6096E4-5BC0-4508-B548-2C9E474235A4}" type="datetime1">
              <a:rPr lang="en-US" smtClean="0"/>
              <a:pPr/>
              <a:t>12/28/2017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1AF9EA-65AC-4665-9C77-1EC8FFC9F410}"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650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F859D-DF5F-4483-9831-7205624BBCD6}" type="datetime1">
              <a:rPr lang="en-US" smtClean="0"/>
              <a:pPr/>
              <a:t>12/28/2017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1AF9EA-65AC-4665-9C77-1EC8FFC9F410}" type="slidenum">
              <a:rPr lang="en-US" smtClean="0"/>
              <a:pPr/>
              <a:t>‹#›</a:t>
            </a:fld>
            <a:endParaRPr lang="en-US" dirty="0"/>
          </a:p>
        </p:txBody>
      </p:sp>
    </p:spTree>
    <p:extLst>
      <p:ext uri="{BB962C8B-B14F-4D97-AF65-F5344CB8AC3E}">
        <p14:creationId xmlns:p14="http://schemas.microsoft.com/office/powerpoint/2010/main" val="300712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49CFF2-BC33-4651-BB63-0767758D7594}" type="datetime1">
              <a:rPr lang="en-US" smtClean="0"/>
              <a:pPr/>
              <a:t>12/28/2017</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1AF9EA-65AC-4665-9C77-1EC8FFC9F410}" type="slidenum">
              <a:rPr lang="en-US" smtClean="0"/>
              <a:pPr/>
              <a:t>‹#›</a:t>
            </a:fld>
            <a:endParaRPr lang="en-US" dirty="0"/>
          </a:p>
        </p:txBody>
      </p:sp>
    </p:spTree>
    <p:extLst>
      <p:ext uri="{BB962C8B-B14F-4D97-AF65-F5344CB8AC3E}">
        <p14:creationId xmlns:p14="http://schemas.microsoft.com/office/powerpoint/2010/main" val="3630430117"/>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hoffmeister1@udayto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hyperlink" Target="http://www.lawandsocialmedia.wordpress.com/" TargetMode="External"/><Relationship Id="rId2" Type="http://schemas.openxmlformats.org/officeDocument/2006/relationships/hyperlink" Target="http://www.juries.typepad.com/"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mailto:thoffmeister1@udayton.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62200"/>
            <a:ext cx="8458200" cy="1470025"/>
          </a:xfrm>
        </p:spPr>
        <p:txBody>
          <a:bodyPr>
            <a:normAutofit fontScale="90000"/>
          </a:bodyPr>
          <a:lstStyle/>
          <a:p>
            <a:pPr algn="ctr"/>
            <a:r>
              <a:rPr lang="en-US" b="1" dirty="0" smtClean="0"/>
              <a:t> </a:t>
            </a:r>
            <a:br>
              <a:rPr lang="en-US" b="1" dirty="0" smtClean="0"/>
            </a:br>
            <a:r>
              <a:rPr lang="en-US" b="1" dirty="0"/>
              <a:t/>
            </a:r>
            <a:br>
              <a:rPr lang="en-US" b="1" dirty="0"/>
            </a:br>
            <a:r>
              <a:rPr lang="en-US" b="1" dirty="0" smtClean="0"/>
              <a:t/>
            </a:r>
            <a:br>
              <a:rPr lang="en-US" b="1" dirty="0" smtClean="0"/>
            </a:br>
            <a:r>
              <a:rPr lang="en-US" b="1" dirty="0" smtClean="0"/>
              <a:t>Social Media and Jurors</a:t>
            </a:r>
            <a:br>
              <a:rPr lang="en-US" b="1" dirty="0" smtClean="0"/>
            </a:br>
            <a:endParaRPr lang="en-US" b="1" dirty="0"/>
          </a:p>
        </p:txBody>
      </p:sp>
      <p:sp>
        <p:nvSpPr>
          <p:cNvPr id="3" name="Subtitle 2"/>
          <p:cNvSpPr>
            <a:spLocks noGrp="1"/>
          </p:cNvSpPr>
          <p:nvPr>
            <p:ph type="subTitle" idx="1"/>
          </p:nvPr>
        </p:nvSpPr>
        <p:spPr/>
        <p:txBody>
          <a:bodyPr>
            <a:normAutofit fontScale="85000" lnSpcReduction="20000"/>
          </a:bodyPr>
          <a:lstStyle/>
          <a:p>
            <a:r>
              <a:rPr lang="en-US" dirty="0" smtClean="0"/>
              <a:t> Professor Thaddeus Hoffmeister</a:t>
            </a:r>
          </a:p>
          <a:p>
            <a:r>
              <a:rPr lang="en-US" dirty="0" smtClean="0">
                <a:hlinkClick r:id="rId3"/>
              </a:rPr>
              <a:t>thoffmeister1@udayton.edu</a:t>
            </a:r>
            <a:endParaRPr lang="en-US" dirty="0" smtClean="0"/>
          </a:p>
          <a:p>
            <a:r>
              <a:rPr lang="en-US" dirty="0" smtClean="0"/>
              <a:t>937.229.3810</a:t>
            </a:r>
          </a:p>
          <a:p>
            <a:r>
              <a:rPr lang="en-US" dirty="0"/>
              <a:t> </a:t>
            </a:r>
            <a:endParaRPr lang="en-US" dirty="0" smtClean="0"/>
          </a:p>
        </p:txBody>
      </p:sp>
      <p:sp>
        <p:nvSpPr>
          <p:cNvPr id="5" name="Slide Number Placeholder 4"/>
          <p:cNvSpPr>
            <a:spLocks noGrp="1"/>
          </p:cNvSpPr>
          <p:nvPr>
            <p:ph type="sldNum" sz="quarter" idx="12"/>
          </p:nvPr>
        </p:nvSpPr>
        <p:spPr/>
        <p:txBody>
          <a:bodyPr/>
          <a:lstStyle/>
          <a:p>
            <a:fld id="{901AF9EA-65AC-4665-9C77-1EC8FFC9F410}"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Media vs. Other Forms of </a:t>
            </a:r>
            <a:r>
              <a:rPr lang="en-US" dirty="0" smtClean="0"/>
              <a:t>Communication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Largely unregulated or </a:t>
            </a:r>
            <a:r>
              <a:rPr lang="en-US" dirty="0" smtClean="0"/>
              <a:t>unsupervised</a:t>
            </a:r>
          </a:p>
          <a:p>
            <a:r>
              <a:rPr lang="en-US" dirty="0" smtClean="0"/>
              <a:t>Greater connectivity with others</a:t>
            </a:r>
          </a:p>
          <a:p>
            <a:pPr lvl="1"/>
            <a:r>
              <a:rPr lang="en-US" dirty="0" smtClean="0"/>
              <a:t>Would you call, email, or write someone from primary school?</a:t>
            </a:r>
            <a:endParaRPr lang="en-US" dirty="0"/>
          </a:p>
          <a:p>
            <a:r>
              <a:rPr lang="en-US" dirty="0"/>
              <a:t>Platforms encourage users to reveal</a:t>
            </a:r>
          </a:p>
          <a:p>
            <a:pPr lvl="1"/>
            <a:r>
              <a:rPr lang="en-US" dirty="0"/>
              <a:t>Facebook market capitalization </a:t>
            </a:r>
            <a:r>
              <a:rPr lang="en-US" dirty="0" smtClean="0"/>
              <a:t>$446 </a:t>
            </a:r>
            <a:r>
              <a:rPr lang="en-US" dirty="0"/>
              <a:t>billion</a:t>
            </a:r>
          </a:p>
          <a:p>
            <a:pPr lvl="1"/>
            <a:r>
              <a:rPr lang="en-US" dirty="0"/>
              <a:t>Lowered barrier for </a:t>
            </a:r>
            <a:r>
              <a:rPr lang="en-US" dirty="0" smtClean="0"/>
              <a:t>self-disclosure</a:t>
            </a:r>
            <a:endParaRPr lang="en-US" dirty="0"/>
          </a:p>
          <a:p>
            <a:r>
              <a:rPr lang="en-US" dirty="0"/>
              <a:t>Approximates human interaction</a:t>
            </a:r>
          </a:p>
          <a:p>
            <a:pPr lvl="1"/>
            <a:r>
              <a:rPr lang="en-US" dirty="0" smtClean="0"/>
              <a:t>Catfish</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10</a:t>
            </a:fld>
            <a:endParaRPr lang="en-US" dirty="0"/>
          </a:p>
        </p:txBody>
      </p:sp>
    </p:spTree>
    <p:extLst>
      <p:ext uri="{BB962C8B-B14F-4D97-AF65-F5344CB8AC3E}">
        <p14:creationId xmlns:p14="http://schemas.microsoft.com/office/powerpoint/2010/main" val="112363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Jurors Use Social Media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 Communicate</a:t>
            </a:r>
          </a:p>
          <a:p>
            <a:pPr lvl="1"/>
            <a:r>
              <a:rPr lang="en-US" dirty="0" smtClean="0"/>
              <a:t>Pretrial </a:t>
            </a:r>
          </a:p>
          <a:p>
            <a:pPr lvl="1"/>
            <a:r>
              <a:rPr lang="en-US" dirty="0" smtClean="0"/>
              <a:t>During </a:t>
            </a:r>
            <a:r>
              <a:rPr lang="en-US" dirty="0"/>
              <a:t>t</a:t>
            </a:r>
            <a:r>
              <a:rPr lang="en-US" dirty="0" smtClean="0"/>
              <a:t>rial</a:t>
            </a:r>
          </a:p>
          <a:p>
            <a:pPr lvl="1"/>
            <a:r>
              <a:rPr lang="en-US" dirty="0" smtClean="0"/>
              <a:t>After trial</a:t>
            </a:r>
          </a:p>
          <a:p>
            <a:pPr marL="457200" lvl="1" indent="0">
              <a:buNone/>
            </a:pPr>
            <a:endParaRPr lang="en-US" dirty="0"/>
          </a:p>
          <a:p>
            <a:r>
              <a:rPr lang="en-US" dirty="0" smtClean="0"/>
              <a:t>To Investigate </a:t>
            </a:r>
          </a:p>
          <a:p>
            <a:pPr lvl="1"/>
            <a:r>
              <a:rPr lang="en-US" dirty="0" smtClean="0"/>
              <a:t>Pretrial</a:t>
            </a:r>
          </a:p>
          <a:p>
            <a:pPr lvl="1"/>
            <a:r>
              <a:rPr lang="en-US" dirty="0" smtClean="0"/>
              <a:t>During trial</a:t>
            </a:r>
          </a:p>
        </p:txBody>
      </p:sp>
      <p:sp>
        <p:nvSpPr>
          <p:cNvPr id="4" name="Slide Number Placeholder 3"/>
          <p:cNvSpPr>
            <a:spLocks noGrp="1"/>
          </p:cNvSpPr>
          <p:nvPr>
            <p:ph type="sldNum" sz="quarter" idx="12"/>
          </p:nvPr>
        </p:nvSpPr>
        <p:spPr/>
        <p:txBody>
          <a:bodyPr/>
          <a:lstStyle/>
          <a:p>
            <a:fld id="{901AF9EA-65AC-4665-9C77-1EC8FFC9F410}" type="slidenum">
              <a:rPr lang="en-US" smtClean="0"/>
              <a:pPr/>
              <a:t>11</a:t>
            </a:fld>
            <a:endParaRPr lang="en-US" dirty="0"/>
          </a:p>
        </p:txBody>
      </p:sp>
    </p:spTree>
    <p:extLst>
      <p:ext uri="{BB962C8B-B14F-4D97-AF65-F5344CB8AC3E}">
        <p14:creationId xmlns:p14="http://schemas.microsoft.com/office/powerpoint/2010/main" val="1603826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Communications Pre-Trial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Made prior to coming to </a:t>
            </a:r>
            <a:r>
              <a:rPr lang="en-US" dirty="0" smtClean="0"/>
              <a:t>court</a:t>
            </a:r>
            <a:endParaRPr lang="en-US" dirty="0"/>
          </a:p>
          <a:p>
            <a:r>
              <a:rPr lang="en-US" dirty="0" smtClean="0"/>
              <a:t>Juror </a:t>
            </a:r>
            <a:r>
              <a:rPr lang="en-US" dirty="0"/>
              <a:t>belongs to </a:t>
            </a:r>
            <a:r>
              <a:rPr lang="en-US" dirty="0" smtClean="0"/>
              <a:t>online </a:t>
            </a:r>
            <a:r>
              <a:rPr lang="en-US" dirty="0"/>
              <a:t>support group for </a:t>
            </a:r>
            <a:r>
              <a:rPr lang="en-US" dirty="0" smtClean="0"/>
              <a:t>claustrophobics </a:t>
            </a:r>
          </a:p>
          <a:p>
            <a:endParaRPr lang="en-US" i="1" dirty="0" smtClean="0"/>
          </a:p>
          <a:p>
            <a:r>
              <a:rPr lang="en-US" dirty="0" smtClean="0"/>
              <a:t>Facebook Friends with parties, witnesses, judge, etc.</a:t>
            </a:r>
          </a:p>
          <a:p>
            <a:endParaRPr lang="en-US" i="1" dirty="0"/>
          </a:p>
          <a:p>
            <a:r>
              <a:rPr lang="en-US" dirty="0" smtClean="0"/>
              <a:t>Juror belongs to anti-Prosser Facebook group</a:t>
            </a:r>
            <a:endParaRPr lang="en-US" dirty="0"/>
          </a:p>
          <a:p>
            <a:endParaRPr lang="en-US" i="1"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901AF9EA-65AC-4665-9C77-1EC8FFC9F410}" type="slidenum">
              <a:rPr lang="en-US" smtClean="0"/>
              <a:pPr/>
              <a:t>12</a:t>
            </a:fld>
            <a:endParaRPr lang="en-US" dirty="0"/>
          </a:p>
        </p:txBody>
      </p:sp>
    </p:spTree>
    <p:extLst>
      <p:ext uri="{BB962C8B-B14F-4D97-AF65-F5344CB8AC3E}">
        <p14:creationId xmlns:p14="http://schemas.microsoft.com/office/powerpoint/2010/main" val="2852300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Communications During Trial</a:t>
            </a:r>
            <a:endParaRPr lang="en-US" dirty="0"/>
          </a:p>
        </p:txBody>
      </p:sp>
      <p:sp>
        <p:nvSpPr>
          <p:cNvPr id="3" name="Content Placeholder 2"/>
          <p:cNvSpPr>
            <a:spLocks noGrp="1"/>
          </p:cNvSpPr>
          <p:nvPr>
            <p:ph idx="1"/>
          </p:nvPr>
        </p:nvSpPr>
        <p:spPr/>
        <p:txBody>
          <a:bodyPr>
            <a:normAutofit/>
          </a:bodyPr>
          <a:lstStyle/>
          <a:p>
            <a:pPr marL="109728" indent="0">
              <a:buNone/>
            </a:pPr>
            <a:r>
              <a:rPr lang="en-US" sz="2400" i="1" dirty="0" smtClean="0"/>
              <a:t>I </a:t>
            </a:r>
            <a:r>
              <a:rPr lang="en-US" sz="2400" i="1" dirty="0"/>
              <a:t>just gave away TWELVE MILLION DOLLARS of somebody else’s </a:t>
            </a:r>
            <a:r>
              <a:rPr lang="en-US" sz="2400" i="1" dirty="0" smtClean="0"/>
              <a:t>money  </a:t>
            </a:r>
            <a:r>
              <a:rPr lang="en-US" sz="2400" dirty="0" smtClean="0"/>
              <a:t>[juror tweet]</a:t>
            </a:r>
            <a:endParaRPr lang="en-US" sz="2400" i="1" dirty="0" smtClean="0"/>
          </a:p>
          <a:p>
            <a:pPr marL="109728" indent="0">
              <a:buNone/>
            </a:pPr>
            <a:endParaRPr lang="en-US" sz="2400" dirty="0" smtClean="0"/>
          </a:p>
          <a:p>
            <a:pPr marL="109728" indent="0">
              <a:buNone/>
            </a:pPr>
            <a:r>
              <a:rPr lang="en-US" dirty="0" smtClean="0"/>
              <a:t>Facebook </a:t>
            </a:r>
            <a:r>
              <a:rPr lang="en-US" dirty="0"/>
              <a:t>posting of judge’s instructions and comment: </a:t>
            </a:r>
            <a:r>
              <a:rPr lang="en-US" i="1" dirty="0"/>
              <a:t>a book coming soon. LOL </a:t>
            </a:r>
            <a:endParaRPr lang="en-US" i="1" dirty="0" smtClean="0"/>
          </a:p>
          <a:p>
            <a:pPr marL="109728" indent="0">
              <a:buNone/>
            </a:pPr>
            <a:endParaRPr lang="en-US" i="1" dirty="0" smtClean="0"/>
          </a:p>
          <a:p>
            <a:pPr marL="109728" indent="0">
              <a:buNone/>
            </a:pPr>
            <a:r>
              <a:rPr lang="en-US" i="1" dirty="0" smtClean="0"/>
              <a:t>Guilty</a:t>
            </a:r>
            <a:r>
              <a:rPr lang="en-US" i="1" dirty="0"/>
              <a:t>! He’s Guilty! I can tell! </a:t>
            </a:r>
            <a:r>
              <a:rPr lang="en-US" dirty="0"/>
              <a:t>(juror’s tweet)</a:t>
            </a:r>
          </a:p>
          <a:p>
            <a:pPr marL="109728" indent="0">
              <a:buNone/>
            </a:pPr>
            <a:endParaRPr lang="en-US" i="1" dirty="0"/>
          </a:p>
          <a:p>
            <a:pPr marL="109728" indent="0">
              <a:buNone/>
            </a:pPr>
            <a:endParaRPr lang="en-US" sz="2400" dirty="0"/>
          </a:p>
          <a:p>
            <a:pPr marL="109728" indent="0">
              <a:buNone/>
            </a:pPr>
            <a:endParaRPr lang="en-US" sz="2400" dirty="0"/>
          </a:p>
          <a:p>
            <a:pPr marL="109728" indent="0">
              <a:buNone/>
            </a:pPr>
            <a:endParaRPr lang="en-US" sz="2400" dirty="0"/>
          </a:p>
          <a:p>
            <a:pPr marL="109728" indent="0">
              <a:buNone/>
            </a:pPr>
            <a:endParaRPr lang="en-US" sz="4800" dirty="0" smtClean="0"/>
          </a:p>
          <a:p>
            <a:pPr marL="109728" indent="0">
              <a:buNone/>
            </a:pPr>
            <a:endParaRPr lang="en-US" sz="4800" dirty="0" smtClean="0"/>
          </a:p>
          <a:p>
            <a:pPr marL="109728" indent="0" algn="ctr">
              <a:buNone/>
            </a:pPr>
            <a:endParaRPr lang="en-US" sz="4800" dirty="0" smtClean="0"/>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13</a:t>
            </a:fld>
            <a:endParaRPr lang="en-US" dirty="0"/>
          </a:p>
        </p:txBody>
      </p:sp>
    </p:spTree>
    <p:extLst>
      <p:ext uri="{BB962C8B-B14F-4D97-AF65-F5344CB8AC3E}">
        <p14:creationId xmlns:p14="http://schemas.microsoft.com/office/powerpoint/2010/main" val="2074464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Communications During Trial</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r>
              <a:rPr lang="en-US" i="1" dirty="0" smtClean="0"/>
              <a:t>Imho def glty jury dty cwot</a:t>
            </a:r>
            <a:r>
              <a:rPr lang="en-US" dirty="0" smtClean="0"/>
              <a:t> (juror’s tweet)</a:t>
            </a:r>
          </a:p>
          <a:p>
            <a:pPr marL="0" indent="0">
              <a:buNone/>
            </a:pPr>
            <a:endParaRPr lang="en-US" dirty="0" smtClean="0"/>
          </a:p>
          <a:p>
            <a:r>
              <a:rPr lang="en-US" i="1" dirty="0" smtClean="0"/>
              <a:t>Its </a:t>
            </a:r>
            <a:r>
              <a:rPr lang="en-US" i="1" dirty="0"/>
              <a:t>(sic) </a:t>
            </a:r>
            <a:r>
              <a:rPr lang="en-US" i="1" dirty="0" smtClean="0"/>
              <a:t>over</a:t>
            </a:r>
            <a:r>
              <a:rPr lang="en-US" dirty="0" smtClean="0"/>
              <a:t>, sent </a:t>
            </a:r>
            <a:r>
              <a:rPr lang="en-US" dirty="0"/>
              <a:t>50 minutes before the jury informed the court that it had agreed on a </a:t>
            </a:r>
            <a:r>
              <a:rPr lang="en-US" dirty="0" smtClean="0"/>
              <a:t>sentence (juror’s tweet)</a:t>
            </a:r>
          </a:p>
          <a:p>
            <a:endParaRPr lang="en-US" dirty="0"/>
          </a:p>
          <a:p>
            <a:r>
              <a:rPr lang="en-US" i="1" dirty="0" smtClean="0"/>
              <a:t>I </a:t>
            </a:r>
            <a:r>
              <a:rPr lang="en-US" i="1" dirty="0"/>
              <a:t>don't know which way to go, so I'm holding a </a:t>
            </a:r>
            <a:r>
              <a:rPr lang="en-US" i="1" dirty="0" smtClean="0"/>
              <a:t>poll </a:t>
            </a:r>
            <a:r>
              <a:rPr lang="en-US" dirty="0" smtClean="0"/>
              <a:t>(British juror’s post)</a:t>
            </a:r>
          </a:p>
          <a:p>
            <a:endParaRPr lang="en-US" dirty="0" smtClean="0"/>
          </a:p>
          <a:p>
            <a:r>
              <a:rPr lang="en-US" i="1" dirty="0" smtClean="0"/>
              <a:t>Woooow I wasn't expecting to be in a jury Deciding a paedophile's fate, I've always wanted to </a:t>
            </a:r>
            <a:r>
              <a:rPr lang="en-US" i="1" dirty="0" err="1" smtClean="0"/>
              <a:t>f@ck</a:t>
            </a:r>
            <a:r>
              <a:rPr lang="en-US" i="1" dirty="0" smtClean="0"/>
              <a:t> up a paedophile &amp; now I'm within the law!. </a:t>
            </a:r>
            <a:r>
              <a:rPr lang="en-US" dirty="0" smtClean="0"/>
              <a:t>(British juror’s post)</a:t>
            </a:r>
          </a:p>
          <a:p>
            <a:endParaRPr lang="en-US" dirty="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14</a:t>
            </a:fld>
            <a:endParaRPr lang="en-US" dirty="0"/>
          </a:p>
        </p:txBody>
      </p:sp>
    </p:spTree>
    <p:extLst>
      <p:ext uri="{BB962C8B-B14F-4D97-AF65-F5344CB8AC3E}">
        <p14:creationId xmlns:p14="http://schemas.microsoft.com/office/powerpoint/2010/main" val="868982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Communications During Trial</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All, that is, except for Brad, the confident, muscular skinhead character with a carefully shaven goatee…This cocky young fellow I had an unease about since seeing him lope down the hallway on day one.  He had stared at me for jut a second or two too long when he first saw me, expecting some sort of acknowledgement to his presence from another white guy.</a:t>
            </a:r>
          </a:p>
          <a:p>
            <a:r>
              <a:rPr lang="en-US" i="1" dirty="0" smtClean="0"/>
              <a:t>The stiff man to my right, Brad, Mr. Tough Guy, blurted out, ‘I can’t believe you people. You’re spineless! Can’t see this guy did it? I know about justice, man, I have a friend in in jail for attempted murder. </a:t>
            </a:r>
            <a:r>
              <a:rPr lang="en-US" dirty="0" smtClean="0"/>
              <a:t>(these were both made by an attorney who was also a sitting juror)</a:t>
            </a:r>
            <a:endParaRPr lang="en-US" i="1"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15</a:t>
            </a:fld>
            <a:endParaRPr lang="en-US" dirty="0"/>
          </a:p>
        </p:txBody>
      </p:sp>
    </p:spTree>
    <p:extLst>
      <p:ext uri="{BB962C8B-B14F-4D97-AF65-F5344CB8AC3E}">
        <p14:creationId xmlns:p14="http://schemas.microsoft.com/office/powerpoint/2010/main" val="2201744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1AF9EA-65AC-4665-9C77-1EC8FFC9F410}" type="slidenum">
              <a:rPr lang="en-US" smtClean="0"/>
              <a:pPr/>
              <a:t>16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381000"/>
            <a:ext cx="5562600" cy="6096000"/>
          </a:xfrm>
          <a:prstGeom prst="rect">
            <a:avLst/>
          </a:prstGeom>
        </p:spPr>
      </p:pic>
    </p:spTree>
    <p:extLst>
      <p:ext uri="{BB962C8B-B14F-4D97-AF65-F5344CB8AC3E}">
        <p14:creationId xmlns:p14="http://schemas.microsoft.com/office/powerpoint/2010/main" val="669519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After Trial</a:t>
            </a:r>
            <a:endParaRPr lang="en-US" dirty="0"/>
          </a:p>
        </p:txBody>
      </p:sp>
      <p:sp>
        <p:nvSpPr>
          <p:cNvPr id="3" name="Content Placeholder 2"/>
          <p:cNvSpPr>
            <a:spLocks noGrp="1"/>
          </p:cNvSpPr>
          <p:nvPr>
            <p:ph idx="1"/>
          </p:nvPr>
        </p:nvSpPr>
        <p:spPr/>
        <p:txBody>
          <a:bodyPr>
            <a:normAutofit lnSpcReduction="10000"/>
          </a:bodyPr>
          <a:lstStyle/>
          <a:p>
            <a:r>
              <a:rPr lang="en-US" dirty="0" smtClean="0"/>
              <a:t>U.S. v. Mark </a:t>
            </a:r>
            <a:r>
              <a:rPr lang="en-US" dirty="0" err="1" smtClean="0"/>
              <a:t>Zimny</a:t>
            </a:r>
            <a:endParaRPr lang="en-US" dirty="0" smtClean="0"/>
          </a:p>
          <a:p>
            <a:pPr lvl="1"/>
            <a:r>
              <a:rPr lang="en-US" i="1" dirty="0"/>
              <a:t>Boy this is getting comical. I've been following it on and off, and was also on the jury. Mama June, and those who were there know what I'm talking about,[5] was spouting about the "shots in the dark" blog since day one. Its [sic] why she conveniently got 'sick' and didn't finish her service. Several other jurors told her to stfu[6] and got annoyed. '[I]</a:t>
            </a:r>
            <a:r>
              <a:rPr lang="en-US" i="1" dirty="0" err="1"/>
              <a:t>diot</a:t>
            </a:r>
            <a:r>
              <a:rPr lang="en-US" i="1" dirty="0"/>
              <a:t>' </a:t>
            </a:r>
            <a:r>
              <a:rPr lang="en-US" i="1" dirty="0" err="1"/>
              <a:t>doesent</a:t>
            </a:r>
            <a:r>
              <a:rPr lang="en-US" i="1" dirty="0"/>
              <a:t> [sic] describe the half of </a:t>
            </a:r>
            <a:r>
              <a:rPr lang="en-US" i="1" dirty="0" smtClean="0"/>
              <a:t>it</a:t>
            </a:r>
            <a:endParaRPr lang="en-US" dirty="0"/>
          </a:p>
          <a:p>
            <a:pPr lvl="1"/>
            <a:r>
              <a:rPr lang="en-US" dirty="0" smtClean="0"/>
              <a:t>1</a:t>
            </a:r>
            <a:r>
              <a:rPr lang="en-US" baseline="30000" dirty="0" smtClean="0"/>
              <a:t>st</a:t>
            </a:r>
            <a:r>
              <a:rPr lang="en-US" dirty="0" smtClean="0"/>
              <a:t> Circuit found that the comment along with other information raised a colorable claim of juror misconduct.  The case was remanded for an evidentiary hearing. </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17</a:t>
            </a:fld>
            <a:endParaRPr lang="en-US" dirty="0"/>
          </a:p>
        </p:txBody>
      </p:sp>
    </p:spTree>
    <p:extLst>
      <p:ext uri="{BB962C8B-B14F-4D97-AF65-F5344CB8AC3E}">
        <p14:creationId xmlns:p14="http://schemas.microsoft.com/office/powerpoint/2010/main" val="426446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More Examples?</a:t>
            </a:r>
            <a:endParaRPr lang="en-US" dirty="0"/>
          </a:p>
        </p:txBody>
      </p:sp>
      <p:sp>
        <p:nvSpPr>
          <p:cNvPr id="3" name="Content Placeholder 2"/>
          <p:cNvSpPr>
            <a:spLocks noGrp="1"/>
          </p:cNvSpPr>
          <p:nvPr>
            <p:ph idx="1"/>
          </p:nvPr>
        </p:nvSpPr>
        <p:spPr/>
        <p:txBody>
          <a:bodyPr/>
          <a:lstStyle/>
          <a:p>
            <a:r>
              <a:rPr lang="en-US" dirty="0" smtClean="0"/>
              <a:t>Go on to Twitter and run the following search terms</a:t>
            </a:r>
          </a:p>
          <a:p>
            <a:pPr lvl="1"/>
            <a:r>
              <a:rPr lang="en-US" dirty="0" smtClean="0"/>
              <a:t>“jury duty” </a:t>
            </a:r>
          </a:p>
          <a:p>
            <a:pPr lvl="1"/>
            <a:r>
              <a:rPr lang="en-US" dirty="0" smtClean="0"/>
              <a:t>“#jury duty”</a:t>
            </a:r>
          </a:p>
          <a:p>
            <a:pPr lvl="1"/>
            <a:r>
              <a:rPr lang="en-US" dirty="0" smtClean="0"/>
              <a:t>“</a:t>
            </a:r>
            <a:r>
              <a:rPr lang="en-US" dirty="0" err="1" smtClean="0"/>
              <a:t>juryduty</a:t>
            </a:r>
            <a:r>
              <a:rPr lang="en-US" dirty="0" smtClean="0"/>
              <a:t>”</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18</a:t>
            </a:fld>
            <a:endParaRPr lang="en-US" dirty="0"/>
          </a:p>
        </p:txBody>
      </p:sp>
    </p:spTree>
    <p:extLst>
      <p:ext uri="{BB962C8B-B14F-4D97-AF65-F5344CB8AC3E}">
        <p14:creationId xmlns:p14="http://schemas.microsoft.com/office/powerpoint/2010/main" val="1080678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Do Jurors Communicate With?</a:t>
            </a:r>
            <a:endParaRPr lang="en-US" dirty="0"/>
          </a:p>
        </p:txBody>
      </p:sp>
      <p:sp>
        <p:nvSpPr>
          <p:cNvPr id="3" name="Content Placeholder 2"/>
          <p:cNvSpPr>
            <a:spLocks noGrp="1"/>
          </p:cNvSpPr>
          <p:nvPr>
            <p:ph idx="1"/>
          </p:nvPr>
        </p:nvSpPr>
        <p:spPr/>
        <p:txBody>
          <a:bodyPr>
            <a:normAutofit/>
          </a:bodyPr>
          <a:lstStyle/>
          <a:p>
            <a:r>
              <a:rPr lang="en-US" dirty="0"/>
              <a:t>O</a:t>
            </a:r>
            <a:r>
              <a:rPr lang="en-US" dirty="0" smtClean="0"/>
              <a:t>ther jurors</a:t>
            </a:r>
          </a:p>
          <a:p>
            <a:endParaRPr lang="en-US" dirty="0"/>
          </a:p>
          <a:p>
            <a:r>
              <a:rPr lang="en-US" dirty="0" smtClean="0"/>
              <a:t>Non-jurors</a:t>
            </a:r>
          </a:p>
          <a:p>
            <a:pPr marL="0" indent="0">
              <a:buNone/>
            </a:pPr>
            <a:endParaRPr lang="en-US" dirty="0" smtClean="0"/>
          </a:p>
          <a:p>
            <a:pPr marL="109728" indent="0">
              <a:buNone/>
            </a:pPr>
            <a:endParaRPr lang="en-US" dirty="0" smtClean="0"/>
          </a:p>
          <a:p>
            <a:endParaRPr lang="en-US" dirty="0"/>
          </a:p>
          <a:p>
            <a:pPr marL="109728" indent="0">
              <a:buNone/>
            </a:pP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01AF9EA-65AC-4665-9C77-1EC8FFC9F410}" type="slidenum">
              <a:rPr lang="en-US" smtClean="0"/>
              <a:pPr/>
              <a:t>19</a:t>
            </a:fld>
            <a:endParaRPr lang="en-US" dirty="0"/>
          </a:p>
        </p:txBody>
      </p:sp>
    </p:spTree>
    <p:extLst>
      <p:ext uri="{BB962C8B-B14F-4D97-AF65-F5344CB8AC3E}">
        <p14:creationId xmlns:p14="http://schemas.microsoft.com/office/powerpoint/2010/main" val="509475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1AF9EA-65AC-4665-9C77-1EC8FFC9F410}" type="slidenum">
              <a:rPr lang="en-US" smtClean="0"/>
              <a:pPr/>
              <a:t>2</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304800"/>
            <a:ext cx="5029200" cy="6248400"/>
          </a:xfrm>
          <a:prstGeom prst="rect">
            <a:avLst/>
          </a:prstGeom>
        </p:spPr>
      </p:pic>
    </p:spTree>
    <p:extLst>
      <p:ext uri="{BB962C8B-B14F-4D97-AF65-F5344CB8AC3E}">
        <p14:creationId xmlns:p14="http://schemas.microsoft.com/office/powerpoint/2010/main" val="2919081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Juror to Juror Communications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Some jurisdictions allow juror communications prior to deliberations</a:t>
            </a:r>
          </a:p>
          <a:p>
            <a:endParaRPr lang="en-US" dirty="0"/>
          </a:p>
          <a:p>
            <a:r>
              <a:rPr lang="en-US" dirty="0" smtClean="0"/>
              <a:t>Most jurisdictions prohibit such communication</a:t>
            </a:r>
          </a:p>
          <a:p>
            <a:pPr lvl="1"/>
            <a:r>
              <a:rPr lang="en-US" dirty="0" smtClean="0"/>
              <a:t>Unfair to defendants</a:t>
            </a:r>
          </a:p>
          <a:p>
            <a:pPr lvl="1"/>
            <a:r>
              <a:rPr lang="en-US" dirty="0" smtClean="0"/>
              <a:t>Jurors may be less inclined to deliberate</a:t>
            </a:r>
          </a:p>
          <a:p>
            <a:pPr lvl="1"/>
            <a:r>
              <a:rPr lang="en-US" dirty="0" smtClean="0"/>
              <a:t>Become wedded to their views </a:t>
            </a:r>
            <a:endParaRPr lang="en-US" dirty="0" smtClean="0"/>
          </a:p>
          <a:p>
            <a:pPr lvl="1"/>
            <a:r>
              <a:rPr lang="en-US" dirty="0"/>
              <a:t>Erodes public confidence in the verdict</a:t>
            </a:r>
          </a:p>
          <a:p>
            <a:pPr lvl="1"/>
            <a:endParaRPr lang="en-US" dirty="0" smtClean="0"/>
          </a:p>
          <a:p>
            <a:pPr marL="109728" indent="0">
              <a:buNone/>
            </a:pPr>
            <a:endParaRPr lang="en-US" dirty="0" smtClean="0"/>
          </a:p>
        </p:txBody>
      </p:sp>
      <p:sp>
        <p:nvSpPr>
          <p:cNvPr id="4" name="Slide Number Placeholder 3"/>
          <p:cNvSpPr>
            <a:spLocks noGrp="1"/>
          </p:cNvSpPr>
          <p:nvPr>
            <p:ph type="sldNum" sz="quarter" idx="12"/>
          </p:nvPr>
        </p:nvSpPr>
        <p:spPr/>
        <p:txBody>
          <a:bodyPr/>
          <a:lstStyle/>
          <a:p>
            <a:fld id="{901AF9EA-65AC-4665-9C77-1EC8FFC9F410}" type="slidenum">
              <a:rPr lang="en-US" smtClean="0"/>
              <a:pPr/>
              <a:t>20</a:t>
            </a:fld>
            <a:endParaRPr lang="en-US" dirty="0"/>
          </a:p>
        </p:txBody>
      </p:sp>
    </p:spTree>
    <p:extLst>
      <p:ext uri="{BB962C8B-B14F-4D97-AF65-F5344CB8AC3E}">
        <p14:creationId xmlns:p14="http://schemas.microsoft.com/office/powerpoint/2010/main" val="22394890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Juror to Juror Communications </a:t>
            </a:r>
            <a:endParaRPr lang="en-US" dirty="0"/>
          </a:p>
        </p:txBody>
      </p:sp>
      <p:sp>
        <p:nvSpPr>
          <p:cNvPr id="3" name="Content Placeholder 2"/>
          <p:cNvSpPr>
            <a:spLocks noGrp="1"/>
          </p:cNvSpPr>
          <p:nvPr>
            <p:ph idx="1"/>
          </p:nvPr>
        </p:nvSpPr>
        <p:spPr/>
        <p:txBody>
          <a:bodyPr>
            <a:normAutofit fontScale="92500"/>
          </a:bodyPr>
          <a:lstStyle/>
          <a:p>
            <a:r>
              <a:rPr lang="en-US" dirty="0" smtClean="0"/>
              <a:t>Although prohibited, most courts would not overturn a verdict because of juror to juror communications</a:t>
            </a:r>
          </a:p>
          <a:p>
            <a:endParaRPr lang="en-US" dirty="0"/>
          </a:p>
          <a:p>
            <a:r>
              <a:rPr lang="en-US" dirty="0" smtClean="0"/>
              <a:t>In the Digital Age, things are different</a:t>
            </a:r>
          </a:p>
          <a:p>
            <a:pPr lvl="1"/>
            <a:r>
              <a:rPr lang="en-US" dirty="0" smtClean="0"/>
              <a:t>“Water cooler conversations” now occur online</a:t>
            </a:r>
          </a:p>
          <a:p>
            <a:endParaRPr lang="en-US" dirty="0"/>
          </a:p>
          <a:p>
            <a:r>
              <a:rPr lang="en-US" dirty="0" smtClean="0"/>
              <a:t>More likely to be discovered by 3</a:t>
            </a:r>
            <a:r>
              <a:rPr lang="en-US" baseline="30000" dirty="0" smtClean="0"/>
              <a:t>rd</a:t>
            </a:r>
            <a:r>
              <a:rPr lang="en-US" dirty="0" smtClean="0"/>
              <a:t> parties</a:t>
            </a:r>
            <a:endParaRPr lang="en-US" dirty="0" smtClean="0"/>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21</a:t>
            </a:fld>
            <a:endParaRPr lang="en-US" dirty="0"/>
          </a:p>
        </p:txBody>
      </p:sp>
    </p:spTree>
    <p:extLst>
      <p:ext uri="{BB962C8B-B14F-4D97-AF65-F5344CB8AC3E}">
        <p14:creationId xmlns:p14="http://schemas.microsoft.com/office/powerpoint/2010/main" val="1948272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a:t>
            </a:r>
            <a:r>
              <a:rPr lang="en-US" dirty="0" smtClean="0"/>
              <a:t>Juror to Non-Juror Communications </a:t>
            </a:r>
            <a:r>
              <a:rPr lang="en-US" dirty="0"/>
              <a:t>on Social Media is Problematic</a:t>
            </a:r>
          </a:p>
        </p:txBody>
      </p:sp>
      <p:sp>
        <p:nvSpPr>
          <p:cNvPr id="3" name="Content Placeholder 2"/>
          <p:cNvSpPr>
            <a:spLocks noGrp="1"/>
          </p:cNvSpPr>
          <p:nvPr>
            <p:ph idx="1"/>
          </p:nvPr>
        </p:nvSpPr>
        <p:spPr/>
        <p:txBody>
          <a:bodyPr/>
          <a:lstStyle/>
          <a:p>
            <a:r>
              <a:rPr lang="en-US" dirty="0" smtClean="0"/>
              <a:t>“The real evil the Court’s instructions not to discuss the case was designed to avoid…[was] the introduction of an outside influence into the deliberative process, either through information about the case or another person’s agreement or disagreement with the juror’s own statement.”</a:t>
            </a:r>
          </a:p>
          <a:p>
            <a:pPr lvl="1"/>
            <a:r>
              <a:rPr lang="en-US" i="1" dirty="0" smtClean="0"/>
              <a:t>People v. Jamison</a:t>
            </a:r>
            <a:r>
              <a:rPr lang="en-US" dirty="0" smtClean="0"/>
              <a:t> (N.Y. Sup. Ct. Aug. 18, 2009)</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22</a:t>
            </a:fld>
            <a:endParaRPr lang="en-US" dirty="0"/>
          </a:p>
        </p:txBody>
      </p:sp>
    </p:spTree>
    <p:extLst>
      <p:ext uri="{BB962C8B-B14F-4D97-AF65-F5344CB8AC3E}">
        <p14:creationId xmlns:p14="http://schemas.microsoft.com/office/powerpoint/2010/main" val="568695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Juror to Non-Juror Communications on Social Media is Problematic</a:t>
            </a:r>
          </a:p>
        </p:txBody>
      </p:sp>
      <p:sp>
        <p:nvSpPr>
          <p:cNvPr id="3" name="Content Placeholder 2"/>
          <p:cNvSpPr>
            <a:spLocks noGrp="1"/>
          </p:cNvSpPr>
          <p:nvPr>
            <p:ph idx="1"/>
          </p:nvPr>
        </p:nvSpPr>
        <p:spPr/>
        <p:txBody>
          <a:bodyPr>
            <a:normAutofit lnSpcReduction="10000"/>
          </a:bodyPr>
          <a:lstStyle/>
          <a:p>
            <a:r>
              <a:rPr lang="en-US" dirty="0" smtClean="0"/>
              <a:t>Courts are unlikely to overturn a verdict if no one responds to the juror</a:t>
            </a:r>
          </a:p>
          <a:p>
            <a:pPr marL="0" indent="0">
              <a:buNone/>
            </a:pPr>
            <a:endParaRPr lang="en-US" dirty="0"/>
          </a:p>
          <a:p>
            <a:r>
              <a:rPr lang="en-US" dirty="0" smtClean="0"/>
              <a:t>Notable exception </a:t>
            </a:r>
            <a:r>
              <a:rPr lang="en-US" dirty="0"/>
              <a:t>is </a:t>
            </a:r>
            <a:r>
              <a:rPr lang="en-US" i="1" dirty="0"/>
              <a:t>Erickson Dimas-Martinez v. State</a:t>
            </a:r>
            <a:r>
              <a:rPr lang="en-US" dirty="0"/>
              <a:t>, 2011 Ark. 515 (Dec. 8, 2011</a:t>
            </a:r>
            <a:r>
              <a:rPr lang="en-US" dirty="0" smtClean="0"/>
              <a:t>), a juror in a death penalty case continued </a:t>
            </a:r>
            <a:r>
              <a:rPr lang="en-US" dirty="0"/>
              <a:t>tweeting after the trial judge specifically told him to </a:t>
            </a:r>
            <a:r>
              <a:rPr lang="en-US" dirty="0" smtClean="0"/>
              <a:t>stop. Arkansas Supreme Court overturned the defendant’s death penalty conviction.</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23</a:t>
            </a:fld>
            <a:endParaRPr lang="en-US" dirty="0"/>
          </a:p>
        </p:txBody>
      </p:sp>
    </p:spTree>
    <p:extLst>
      <p:ext uri="{BB962C8B-B14F-4D97-AF65-F5344CB8AC3E}">
        <p14:creationId xmlns:p14="http://schemas.microsoft.com/office/powerpoint/2010/main" val="133693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Media Investigations by Jurors</a:t>
            </a:r>
            <a:endParaRPr lang="en-US" dirty="0"/>
          </a:p>
        </p:txBody>
      </p:sp>
      <p:sp>
        <p:nvSpPr>
          <p:cNvPr id="3" name="Content Placeholder 2"/>
          <p:cNvSpPr>
            <a:spLocks noGrp="1"/>
          </p:cNvSpPr>
          <p:nvPr>
            <p:ph idx="1"/>
          </p:nvPr>
        </p:nvSpPr>
        <p:spPr/>
        <p:txBody>
          <a:bodyPr>
            <a:normAutofit/>
          </a:bodyPr>
          <a:lstStyle/>
          <a:p>
            <a:r>
              <a:rPr lang="en-US" dirty="0"/>
              <a:t>More of an issue for the Internet as a whole but growing with social </a:t>
            </a:r>
            <a:r>
              <a:rPr lang="en-US" dirty="0" smtClean="0"/>
              <a:t>media</a:t>
            </a:r>
            <a:endParaRPr lang="en-US" dirty="0"/>
          </a:p>
          <a:p>
            <a:endParaRPr lang="en-US" dirty="0" smtClean="0"/>
          </a:p>
          <a:p>
            <a:r>
              <a:rPr lang="en-US" dirty="0" smtClean="0"/>
              <a:t>Investigate </a:t>
            </a:r>
            <a:r>
              <a:rPr lang="en-US" dirty="0"/>
              <a:t>individuals in the </a:t>
            </a:r>
            <a:r>
              <a:rPr lang="en-US" dirty="0" smtClean="0"/>
              <a:t>courtroom</a:t>
            </a:r>
          </a:p>
          <a:p>
            <a:pPr lvl="1"/>
            <a:r>
              <a:rPr lang="en-US" dirty="0" smtClean="0"/>
              <a:t>Juror sends Friend request to an attorney or the judge</a:t>
            </a:r>
            <a:endParaRPr lang="en-US" dirty="0"/>
          </a:p>
          <a:p>
            <a:endParaRPr lang="en-US" dirty="0" smtClean="0"/>
          </a:p>
          <a:p>
            <a:r>
              <a:rPr lang="en-US" dirty="0" smtClean="0"/>
              <a:t>Investigate the case</a:t>
            </a: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24</a:t>
            </a:fld>
            <a:endParaRPr lang="en-US" dirty="0"/>
          </a:p>
        </p:txBody>
      </p:sp>
    </p:spTree>
    <p:extLst>
      <p:ext uri="{BB962C8B-B14F-4D97-AF65-F5344CB8AC3E}">
        <p14:creationId xmlns:p14="http://schemas.microsoft.com/office/powerpoint/2010/main" val="13479750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Media Investigations </a:t>
            </a:r>
            <a:r>
              <a:rPr lang="en-US" dirty="0" smtClean="0"/>
              <a:t>Are Problematic</a:t>
            </a:r>
            <a:endParaRPr lang="en-US" dirty="0"/>
          </a:p>
        </p:txBody>
      </p:sp>
      <p:sp>
        <p:nvSpPr>
          <p:cNvPr id="3" name="Content Placeholder 2"/>
          <p:cNvSpPr>
            <a:spLocks noGrp="1"/>
          </p:cNvSpPr>
          <p:nvPr>
            <p:ph idx="1"/>
          </p:nvPr>
        </p:nvSpPr>
        <p:spPr/>
        <p:txBody>
          <a:bodyPr/>
          <a:lstStyle/>
          <a:p>
            <a:r>
              <a:rPr lang="en-US" dirty="0" smtClean="0"/>
              <a:t>Exposes jurors to outside information</a:t>
            </a:r>
            <a:endParaRPr lang="en-US" dirty="0"/>
          </a:p>
          <a:p>
            <a:r>
              <a:rPr lang="en-US" dirty="0" smtClean="0"/>
              <a:t>Information may be faulty</a:t>
            </a:r>
            <a:endParaRPr lang="en-US" dirty="0"/>
          </a:p>
          <a:p>
            <a:pPr lvl="1"/>
            <a:r>
              <a:rPr lang="en-US" dirty="0"/>
              <a:t>RI juror researches definition of “manslaughter,” “murder,” and “self-defense,” but relies on CA </a:t>
            </a:r>
            <a:r>
              <a:rPr lang="en-US" dirty="0" smtClean="0"/>
              <a:t>statutes</a:t>
            </a:r>
          </a:p>
          <a:p>
            <a:r>
              <a:rPr lang="en-US" dirty="0"/>
              <a:t>Not subject to </a:t>
            </a:r>
            <a:r>
              <a:rPr lang="en-US" dirty="0" smtClean="0"/>
              <a:t>cross-examination</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25</a:t>
            </a:fld>
            <a:endParaRPr lang="en-US" dirty="0"/>
          </a:p>
        </p:txBody>
      </p:sp>
    </p:spTree>
    <p:extLst>
      <p:ext uri="{BB962C8B-B14F-4D97-AF65-F5344CB8AC3E}">
        <p14:creationId xmlns:p14="http://schemas.microsoft.com/office/powerpoint/2010/main" val="382568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Jurors Violate the Rules About Communications and Investigations</a:t>
            </a:r>
            <a:endParaRPr lang="en-US" dirty="0"/>
          </a:p>
        </p:txBody>
      </p:sp>
      <p:sp>
        <p:nvSpPr>
          <p:cNvPr id="3" name="Content Placeholder 2"/>
          <p:cNvSpPr>
            <a:spLocks noGrp="1"/>
          </p:cNvSpPr>
          <p:nvPr>
            <p:ph idx="1"/>
          </p:nvPr>
        </p:nvSpPr>
        <p:spPr/>
        <p:txBody>
          <a:bodyPr/>
          <a:lstStyle/>
          <a:p>
            <a:r>
              <a:rPr lang="en-US" dirty="0" smtClean="0"/>
              <a:t>Traditional reasons 4Cs</a:t>
            </a:r>
          </a:p>
          <a:p>
            <a:pPr lvl="1"/>
            <a:r>
              <a:rPr lang="en-US" dirty="0" smtClean="0"/>
              <a:t>Confusion</a:t>
            </a:r>
          </a:p>
          <a:p>
            <a:pPr lvl="1"/>
            <a:r>
              <a:rPr lang="en-US" dirty="0" smtClean="0"/>
              <a:t>Curiosity</a:t>
            </a:r>
          </a:p>
          <a:p>
            <a:pPr lvl="1"/>
            <a:r>
              <a:rPr lang="en-US" dirty="0" smtClean="0"/>
              <a:t>Conscientiousness</a:t>
            </a:r>
          </a:p>
          <a:p>
            <a:pPr lvl="1"/>
            <a:r>
              <a:rPr lang="en-US" dirty="0" smtClean="0"/>
              <a:t>Common social norms </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26</a:t>
            </a:fld>
            <a:endParaRPr lang="en-US" dirty="0"/>
          </a:p>
        </p:txBody>
      </p:sp>
    </p:spTree>
    <p:extLst>
      <p:ext uri="{BB962C8B-B14F-4D97-AF65-F5344CB8AC3E}">
        <p14:creationId xmlns:p14="http://schemas.microsoft.com/office/powerpoint/2010/main" val="133331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Jurors Violate the Rules (</a:t>
            </a:r>
            <a:r>
              <a:rPr lang="en-US" dirty="0" err="1"/>
              <a:t>trad</a:t>
            </a:r>
            <a:r>
              <a:rPr lang="en-US" dirty="0"/>
              <a:t>.)</a:t>
            </a:r>
          </a:p>
        </p:txBody>
      </p:sp>
      <p:sp>
        <p:nvSpPr>
          <p:cNvPr id="3" name="Content Placeholder 2"/>
          <p:cNvSpPr>
            <a:spLocks noGrp="1"/>
          </p:cNvSpPr>
          <p:nvPr>
            <p:ph idx="1"/>
          </p:nvPr>
        </p:nvSpPr>
        <p:spPr/>
        <p:txBody>
          <a:bodyPr>
            <a:normAutofit/>
          </a:bodyPr>
          <a:lstStyle/>
          <a:p>
            <a:pPr marL="0" indent="0">
              <a:buNone/>
            </a:pPr>
            <a:r>
              <a:rPr lang="en-US" dirty="0" smtClean="0"/>
              <a:t>Confusion</a:t>
            </a:r>
          </a:p>
          <a:p>
            <a:r>
              <a:rPr lang="en-US" dirty="0">
                <a:solidFill>
                  <a:schemeClr val="tx1"/>
                </a:solidFill>
              </a:rPr>
              <a:t>Unfamiliar with crimes like RICO or securities </a:t>
            </a:r>
            <a:r>
              <a:rPr lang="en-US" dirty="0" smtClean="0">
                <a:solidFill>
                  <a:schemeClr val="tx1"/>
                </a:solidFill>
              </a:rPr>
              <a:t>fraud</a:t>
            </a:r>
            <a:endParaRPr lang="en-US" dirty="0">
              <a:solidFill>
                <a:schemeClr val="tx1"/>
              </a:solidFill>
            </a:endParaRPr>
          </a:p>
          <a:p>
            <a:r>
              <a:rPr lang="en-US" dirty="0" smtClean="0">
                <a:solidFill>
                  <a:schemeClr val="tx1"/>
                </a:solidFill>
              </a:rPr>
              <a:t>Technical terms </a:t>
            </a:r>
            <a:r>
              <a:rPr lang="en-US" dirty="0">
                <a:solidFill>
                  <a:schemeClr val="tx1"/>
                </a:solidFill>
              </a:rPr>
              <a:t>and legal homonyms used</a:t>
            </a:r>
          </a:p>
          <a:p>
            <a:pPr lvl="1"/>
            <a:r>
              <a:rPr lang="en-US" dirty="0">
                <a:solidFill>
                  <a:schemeClr val="tx1"/>
                </a:solidFill>
              </a:rPr>
              <a:t>“</a:t>
            </a:r>
            <a:r>
              <a:rPr lang="en-US" dirty="0" err="1">
                <a:solidFill>
                  <a:schemeClr val="tx1"/>
                </a:solidFill>
              </a:rPr>
              <a:t>lividity</a:t>
            </a:r>
            <a:r>
              <a:rPr lang="en-US" dirty="0">
                <a:solidFill>
                  <a:schemeClr val="tx1"/>
                </a:solidFill>
              </a:rPr>
              <a:t>,” “oppositional defiant disorder” </a:t>
            </a:r>
          </a:p>
          <a:p>
            <a:pPr lvl="1"/>
            <a:r>
              <a:rPr lang="en-US" dirty="0">
                <a:solidFill>
                  <a:schemeClr val="tx1"/>
                </a:solidFill>
              </a:rPr>
              <a:t>ordinary words </a:t>
            </a:r>
            <a:r>
              <a:rPr lang="en-US" dirty="0" smtClean="0">
                <a:solidFill>
                  <a:schemeClr val="tx1"/>
                </a:solidFill>
              </a:rPr>
              <a:t>that </a:t>
            </a:r>
            <a:r>
              <a:rPr lang="en-US" dirty="0">
                <a:solidFill>
                  <a:schemeClr val="tx1"/>
                </a:solidFill>
              </a:rPr>
              <a:t>have a specific legal meaning e.g</a:t>
            </a:r>
            <a:r>
              <a:rPr lang="en-US" dirty="0" smtClean="0">
                <a:solidFill>
                  <a:schemeClr val="tx1"/>
                </a:solidFill>
              </a:rPr>
              <a:t>., </a:t>
            </a:r>
            <a:r>
              <a:rPr lang="en-US" dirty="0">
                <a:solidFill>
                  <a:schemeClr val="tx1"/>
                </a:solidFill>
              </a:rPr>
              <a:t>brief, burglary, mayhem, complaint, notice, aggravation</a:t>
            </a: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27</a:t>
            </a:fld>
            <a:endParaRPr lang="en-US" dirty="0"/>
          </a:p>
        </p:txBody>
      </p:sp>
    </p:spTree>
    <p:extLst>
      <p:ext uri="{BB962C8B-B14F-4D97-AF65-F5344CB8AC3E}">
        <p14:creationId xmlns:p14="http://schemas.microsoft.com/office/powerpoint/2010/main" val="3119141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Jurors Violate the Rules (</a:t>
            </a:r>
            <a:r>
              <a:rPr lang="en-US" dirty="0" err="1"/>
              <a:t>trad</a:t>
            </a:r>
            <a:r>
              <a:rPr lang="en-US" dirty="0"/>
              <a:t>.)</a:t>
            </a:r>
          </a:p>
        </p:txBody>
      </p:sp>
      <p:sp>
        <p:nvSpPr>
          <p:cNvPr id="3" name="Content Placeholder 2"/>
          <p:cNvSpPr>
            <a:spLocks noGrp="1"/>
          </p:cNvSpPr>
          <p:nvPr>
            <p:ph idx="1"/>
          </p:nvPr>
        </p:nvSpPr>
        <p:spPr/>
        <p:txBody>
          <a:bodyPr>
            <a:normAutofit/>
          </a:bodyPr>
          <a:lstStyle/>
          <a:p>
            <a:r>
              <a:rPr lang="en-US" dirty="0" smtClean="0">
                <a:solidFill>
                  <a:schemeClr val="tx1"/>
                </a:solidFill>
              </a:rPr>
              <a:t>Conscientiousness</a:t>
            </a:r>
          </a:p>
          <a:p>
            <a:pPr lvl="1"/>
            <a:r>
              <a:rPr lang="en-US" dirty="0" smtClean="0">
                <a:solidFill>
                  <a:schemeClr val="tx1"/>
                </a:solidFill>
              </a:rPr>
              <a:t>Jurors </a:t>
            </a:r>
            <a:r>
              <a:rPr lang="en-US" dirty="0">
                <a:solidFill>
                  <a:schemeClr val="tx1"/>
                </a:solidFill>
              </a:rPr>
              <a:t>want to do the right </a:t>
            </a:r>
            <a:r>
              <a:rPr lang="en-US" dirty="0" smtClean="0">
                <a:solidFill>
                  <a:schemeClr val="tx1"/>
                </a:solidFill>
              </a:rPr>
              <a:t>thing</a:t>
            </a:r>
            <a:endParaRPr lang="en-US" dirty="0">
              <a:solidFill>
                <a:schemeClr val="tx1"/>
              </a:solidFill>
            </a:endParaRPr>
          </a:p>
          <a:p>
            <a:pPr lvl="1"/>
            <a:r>
              <a:rPr lang="en-US" dirty="0">
                <a:solidFill>
                  <a:schemeClr val="tx1"/>
                </a:solidFill>
              </a:rPr>
              <a:t>Want to solve the </a:t>
            </a:r>
            <a:r>
              <a:rPr lang="en-US" dirty="0" smtClean="0">
                <a:solidFill>
                  <a:schemeClr val="tx1"/>
                </a:solidFill>
              </a:rPr>
              <a:t>case</a:t>
            </a:r>
            <a:endParaRPr lang="en-US" dirty="0">
              <a:solidFill>
                <a:schemeClr val="tx1"/>
              </a:solidFill>
            </a:endParaRPr>
          </a:p>
          <a:p>
            <a:pPr lvl="1"/>
            <a:r>
              <a:rPr lang="en-US" dirty="0" smtClean="0">
                <a:solidFill>
                  <a:schemeClr val="tx1"/>
                </a:solidFill>
              </a:rPr>
              <a:t>Ohio </a:t>
            </a:r>
            <a:r>
              <a:rPr lang="en-US" dirty="0">
                <a:solidFill>
                  <a:schemeClr val="tx1"/>
                </a:solidFill>
              </a:rPr>
              <a:t>v. Ryan </a:t>
            </a:r>
            <a:r>
              <a:rPr lang="en-US" dirty="0" err="1" smtClean="0">
                <a:solidFill>
                  <a:schemeClr val="tx1"/>
                </a:solidFill>
              </a:rPr>
              <a:t>Widmer</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28</a:t>
            </a:fld>
            <a:endParaRPr lang="en-US" dirty="0"/>
          </a:p>
        </p:txBody>
      </p:sp>
    </p:spTree>
    <p:extLst>
      <p:ext uri="{BB962C8B-B14F-4D97-AF65-F5344CB8AC3E}">
        <p14:creationId xmlns:p14="http://schemas.microsoft.com/office/powerpoint/2010/main" val="5123541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Jurors Violate the Rules (</a:t>
            </a:r>
            <a:r>
              <a:rPr lang="en-US" dirty="0" err="1" smtClean="0"/>
              <a:t>trad</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Curiosity</a:t>
            </a:r>
          </a:p>
          <a:p>
            <a:pPr lvl="1"/>
            <a:r>
              <a:rPr lang="en-US" dirty="0" smtClean="0">
                <a:solidFill>
                  <a:schemeClr val="tx1"/>
                </a:solidFill>
              </a:rPr>
              <a:t>Jurors </a:t>
            </a:r>
            <a:r>
              <a:rPr lang="en-US" dirty="0">
                <a:solidFill>
                  <a:schemeClr val="tx1"/>
                </a:solidFill>
              </a:rPr>
              <a:t>want to know about </a:t>
            </a:r>
            <a:r>
              <a:rPr lang="en-US" dirty="0" smtClean="0">
                <a:solidFill>
                  <a:schemeClr val="tx1"/>
                </a:solidFill>
              </a:rPr>
              <a:t>objections</a:t>
            </a:r>
            <a:endParaRPr lang="en-US" dirty="0">
              <a:solidFill>
                <a:schemeClr val="tx1"/>
              </a:solidFill>
            </a:endParaRPr>
          </a:p>
          <a:p>
            <a:pPr lvl="1"/>
            <a:r>
              <a:rPr lang="en-US" dirty="0">
                <a:solidFill>
                  <a:schemeClr val="tx1"/>
                </a:solidFill>
              </a:rPr>
              <a:t>Many jurors know that information is </a:t>
            </a:r>
            <a:r>
              <a:rPr lang="en-US" dirty="0" smtClean="0">
                <a:solidFill>
                  <a:schemeClr val="tx1"/>
                </a:solidFill>
              </a:rPr>
              <a:t>excluded</a:t>
            </a:r>
            <a:endParaRPr lang="en-US" dirty="0">
              <a:solidFill>
                <a:schemeClr val="tx1"/>
              </a:solidFill>
            </a:endParaRPr>
          </a:p>
          <a:p>
            <a:pPr lvl="1"/>
            <a:r>
              <a:rPr lang="en-US" dirty="0">
                <a:solidFill>
                  <a:schemeClr val="tx1"/>
                </a:solidFill>
              </a:rPr>
              <a:t>Why was certain evidence not examined or why were certain witnesses not called</a:t>
            </a: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29</a:t>
            </a:fld>
            <a:endParaRPr lang="en-US" dirty="0"/>
          </a:p>
        </p:txBody>
      </p:sp>
    </p:spTree>
    <p:extLst>
      <p:ext uri="{BB962C8B-B14F-4D97-AF65-F5344CB8AC3E}">
        <p14:creationId xmlns:p14="http://schemas.microsoft.com/office/powerpoint/2010/main" val="3535583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Background on social media</a:t>
            </a:r>
          </a:p>
          <a:p>
            <a:r>
              <a:rPr lang="en-US" dirty="0" smtClean="0"/>
              <a:t>Juror investigations and communications</a:t>
            </a:r>
          </a:p>
          <a:p>
            <a:r>
              <a:rPr lang="en-US" dirty="0" smtClean="0"/>
              <a:t>Problem areas</a:t>
            </a:r>
          </a:p>
          <a:p>
            <a:r>
              <a:rPr lang="en-US" dirty="0" smtClean="0"/>
              <a:t>Solutions</a:t>
            </a: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3</a:t>
            </a:fld>
            <a:endParaRPr lang="en-US" dirty="0"/>
          </a:p>
        </p:txBody>
      </p:sp>
    </p:spTree>
    <p:extLst>
      <p:ext uri="{BB962C8B-B14F-4D97-AF65-F5344CB8AC3E}">
        <p14:creationId xmlns:p14="http://schemas.microsoft.com/office/powerpoint/2010/main" val="3358641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Jurors Violate the Rules (</a:t>
            </a:r>
            <a:r>
              <a:rPr lang="en-US" dirty="0" err="1"/>
              <a:t>trad</a:t>
            </a:r>
            <a:r>
              <a:rPr lang="en-US" dirty="0"/>
              <a:t>.)</a:t>
            </a:r>
          </a:p>
        </p:txBody>
      </p:sp>
      <p:sp>
        <p:nvSpPr>
          <p:cNvPr id="3" name="Content Placeholder 2"/>
          <p:cNvSpPr>
            <a:spLocks noGrp="1"/>
          </p:cNvSpPr>
          <p:nvPr>
            <p:ph idx="1"/>
          </p:nvPr>
        </p:nvSpPr>
        <p:spPr/>
        <p:txBody>
          <a:bodyPr/>
          <a:lstStyle/>
          <a:p>
            <a:r>
              <a:rPr lang="en-US" dirty="0" smtClean="0"/>
              <a:t>Common Social Norms</a:t>
            </a:r>
          </a:p>
          <a:p>
            <a:pPr lvl="1"/>
            <a:r>
              <a:rPr lang="en-US" dirty="0" smtClean="0"/>
              <a:t>People are generally social </a:t>
            </a:r>
            <a:r>
              <a:rPr lang="en-US" dirty="0" smtClean="0"/>
              <a:t>creatures (Maslow’s hierarchy)</a:t>
            </a:r>
            <a:endParaRPr lang="en-US" dirty="0" smtClean="0"/>
          </a:p>
          <a:p>
            <a:pPr lvl="1"/>
            <a:r>
              <a:rPr lang="en-US" dirty="0" smtClean="0"/>
              <a:t>Difficult to ask someone to sit and listen for 8 hours and not talk about what she heard</a:t>
            </a:r>
          </a:p>
          <a:p>
            <a:pPr lvl="1"/>
            <a:r>
              <a:rPr lang="en-US" dirty="0" smtClean="0"/>
              <a:t>People </a:t>
            </a:r>
            <a:r>
              <a:rPr lang="en-US" dirty="0" smtClean="0"/>
              <a:t>inherently want to share life experiences </a:t>
            </a:r>
            <a:endParaRPr lang="en-US" dirty="0" smtClean="0"/>
          </a:p>
          <a:p>
            <a:pPr marL="457200" lvl="1" indent="0">
              <a:buNone/>
            </a:pP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30</a:t>
            </a:fld>
            <a:endParaRPr lang="en-US" dirty="0"/>
          </a:p>
        </p:txBody>
      </p:sp>
    </p:spTree>
    <p:extLst>
      <p:ext uri="{BB962C8B-B14F-4D97-AF65-F5344CB8AC3E}">
        <p14:creationId xmlns:p14="http://schemas.microsoft.com/office/powerpoint/2010/main" val="2862663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Jurors Violate the Rules (mod.)</a:t>
            </a:r>
            <a:endParaRPr lang="en-US" dirty="0"/>
          </a:p>
        </p:txBody>
      </p:sp>
      <p:sp>
        <p:nvSpPr>
          <p:cNvPr id="3" name="Content Placeholder 2"/>
          <p:cNvSpPr>
            <a:spLocks noGrp="1"/>
          </p:cNvSpPr>
          <p:nvPr>
            <p:ph idx="1"/>
          </p:nvPr>
        </p:nvSpPr>
        <p:spPr/>
        <p:txBody>
          <a:bodyPr>
            <a:normAutofit/>
          </a:bodyPr>
          <a:lstStyle/>
          <a:p>
            <a:r>
              <a:rPr lang="en-US" dirty="0" smtClean="0"/>
              <a:t>Generational</a:t>
            </a:r>
          </a:p>
          <a:p>
            <a:pPr lvl="1"/>
            <a:r>
              <a:rPr lang="en-US" dirty="0" smtClean="0"/>
              <a:t>Digital Immigrants vs. Digital Natives</a:t>
            </a:r>
          </a:p>
          <a:p>
            <a:pPr lvl="1"/>
            <a:r>
              <a:rPr lang="en-US" dirty="0" smtClean="0"/>
              <a:t>“In Google We Trust”</a:t>
            </a:r>
            <a:endParaRPr lang="en-US" dirty="0" smtClean="0"/>
          </a:p>
          <a:p>
            <a:r>
              <a:rPr lang="en-US" dirty="0" smtClean="0"/>
              <a:t>Platforms encourage disclosure</a:t>
            </a:r>
          </a:p>
          <a:p>
            <a:pPr lvl="1"/>
            <a:r>
              <a:rPr lang="en-US" dirty="0" smtClean="0"/>
              <a:t>Redefined privacy norms</a:t>
            </a:r>
          </a:p>
          <a:p>
            <a:pPr lvl="1"/>
            <a:r>
              <a:rPr lang="en-US" dirty="0" smtClean="0"/>
              <a:t>Likes or follows are the new social cash</a:t>
            </a:r>
          </a:p>
          <a:p>
            <a:pPr lvl="1"/>
            <a:r>
              <a:rPr lang="en-US" dirty="0" smtClean="0"/>
              <a:t>Facebook valued at $500 billion</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31</a:t>
            </a:fld>
            <a:endParaRPr lang="en-US" dirty="0"/>
          </a:p>
        </p:txBody>
      </p:sp>
    </p:spTree>
    <p:extLst>
      <p:ext uri="{BB962C8B-B14F-4D97-AF65-F5344CB8AC3E}">
        <p14:creationId xmlns:p14="http://schemas.microsoft.com/office/powerpoint/2010/main" val="12335968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Jurors Violate the Rules (mod.)</a:t>
            </a:r>
            <a:endParaRPr lang="en-US" dirty="0"/>
          </a:p>
        </p:txBody>
      </p:sp>
      <p:sp>
        <p:nvSpPr>
          <p:cNvPr id="3" name="Content Placeholder 2"/>
          <p:cNvSpPr>
            <a:spLocks noGrp="1"/>
          </p:cNvSpPr>
          <p:nvPr>
            <p:ph idx="1"/>
          </p:nvPr>
        </p:nvSpPr>
        <p:spPr/>
        <p:txBody>
          <a:bodyPr>
            <a:normAutofit/>
          </a:bodyPr>
          <a:lstStyle/>
          <a:p>
            <a:r>
              <a:rPr lang="en-US" dirty="0"/>
              <a:t>Greater connectivity with others</a:t>
            </a:r>
          </a:p>
          <a:p>
            <a:pPr lvl="1"/>
            <a:r>
              <a:rPr lang="en-US" dirty="0"/>
              <a:t>Would you call, email, or write someone from primary school?</a:t>
            </a:r>
          </a:p>
          <a:p>
            <a:r>
              <a:rPr lang="en-US" dirty="0"/>
              <a:t>Courts have not kept pace with technology</a:t>
            </a:r>
          </a:p>
          <a:p>
            <a:pPr marL="0" indent="0">
              <a:buNone/>
            </a:pP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32</a:t>
            </a:fld>
            <a:endParaRPr lang="en-US" dirty="0"/>
          </a:p>
        </p:txBody>
      </p:sp>
    </p:spTree>
    <p:extLst>
      <p:ext uri="{BB962C8B-B14F-4D97-AF65-F5344CB8AC3E}">
        <p14:creationId xmlns:p14="http://schemas.microsoft.com/office/powerpoint/2010/main" val="2407006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Russo v. </a:t>
            </a:r>
            <a:r>
              <a:rPr lang="en-US" dirty="0" err="1" smtClean="0"/>
              <a:t>Takata</a:t>
            </a:r>
            <a:r>
              <a:rPr lang="en-US" dirty="0" smtClean="0"/>
              <a:t> 774 N.W. 2d 441 (2009)</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a:r>
            <a:r>
              <a:rPr lang="en-US" dirty="0"/>
              <a:t>Notice on Jury </a:t>
            </a:r>
            <a:r>
              <a:rPr lang="en-US" dirty="0" smtClean="0"/>
              <a:t>Summons] </a:t>
            </a:r>
            <a:r>
              <a:rPr lang="en-US" i="1" dirty="0" smtClean="0"/>
              <a:t>Do </a:t>
            </a:r>
            <a:r>
              <a:rPr lang="en-US" i="1" dirty="0"/>
              <a:t>not seek out evidence regarding this case and do not discuss this case or the Questionnaire with anyone</a:t>
            </a:r>
            <a:r>
              <a:rPr lang="en-US" i="1" dirty="0" smtClean="0"/>
              <a:t>.</a:t>
            </a:r>
          </a:p>
          <a:p>
            <a:r>
              <a:rPr lang="en-US" dirty="0" smtClean="0"/>
              <a:t>Juror (Flynn) subsequently conducts a Google search on one of the parties </a:t>
            </a:r>
          </a:p>
          <a:p>
            <a:r>
              <a:rPr lang="en-US" dirty="0" smtClean="0"/>
              <a:t>South Dakota Supreme Court said</a:t>
            </a:r>
          </a:p>
          <a:p>
            <a:pPr marL="0" indent="0">
              <a:buNone/>
            </a:pPr>
            <a:r>
              <a:rPr lang="en-US" dirty="0"/>
              <a:t>	</a:t>
            </a:r>
            <a:r>
              <a:rPr lang="en-US" dirty="0" smtClean="0"/>
              <a:t>‘</a:t>
            </a:r>
            <a:r>
              <a:rPr lang="en-US" i="1" dirty="0" smtClean="0"/>
              <a:t>[</a:t>
            </a:r>
            <a:r>
              <a:rPr lang="en-US" i="1" dirty="0" err="1"/>
              <a:t>i</a:t>
            </a:r>
            <a:r>
              <a:rPr lang="en-US" i="1" dirty="0"/>
              <a:t>]t may well be that Flynn did not realize </a:t>
            </a:r>
            <a:r>
              <a:rPr lang="en-US" i="1" dirty="0" smtClean="0"/>
              <a:t>that performing a 	Google </a:t>
            </a:r>
            <a:r>
              <a:rPr lang="en-US" i="1" dirty="0"/>
              <a:t>Search on the names of the </a:t>
            </a:r>
            <a:r>
              <a:rPr lang="en-US" i="1" dirty="0" smtClean="0"/>
              <a:t>Defendants </a:t>
            </a:r>
            <a:r>
              <a:rPr lang="en-US" i="1" dirty="0" err="1" smtClean="0"/>
              <a:t>Takata</a:t>
            </a:r>
            <a:r>
              <a:rPr lang="en-US" i="1" dirty="0" smtClean="0"/>
              <a:t> and </a:t>
            </a:r>
            <a:r>
              <a:rPr lang="en-US" i="1" dirty="0"/>
              <a:t>TK </a:t>
            </a:r>
            <a:r>
              <a:rPr lang="en-US" i="1" dirty="0" smtClean="0"/>
              <a:t>	Holdings </a:t>
            </a:r>
            <a:r>
              <a:rPr lang="en-US" i="1" dirty="0"/>
              <a:t>constituted </a:t>
            </a:r>
            <a:r>
              <a:rPr lang="en-US" i="1" dirty="0" smtClean="0"/>
              <a:t>seek[</a:t>
            </a:r>
            <a:r>
              <a:rPr lang="en-US" i="1" dirty="0" err="1" smtClean="0"/>
              <a:t>ing</a:t>
            </a:r>
            <a:r>
              <a:rPr lang="en-US" i="1" dirty="0"/>
              <a:t>] out evidence.’</a:t>
            </a:r>
          </a:p>
          <a:p>
            <a:endParaRPr lang="en-US" dirty="0"/>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33</a:t>
            </a:fld>
            <a:endParaRPr lang="en-US" dirty="0"/>
          </a:p>
        </p:txBody>
      </p:sp>
    </p:spTree>
    <p:extLst>
      <p:ext uri="{BB962C8B-B14F-4D97-AF65-F5344CB8AC3E}">
        <p14:creationId xmlns:p14="http://schemas.microsoft.com/office/powerpoint/2010/main" val="30899906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v. Dellinger </a:t>
            </a:r>
            <a:br>
              <a:rPr lang="en-US" dirty="0" smtClean="0"/>
            </a:br>
            <a:r>
              <a:rPr lang="en-US" dirty="0" smtClean="0"/>
              <a:t>(Va. Ct. App. June 3, 2010)</a:t>
            </a:r>
            <a:endParaRPr lang="en-US" dirty="0"/>
          </a:p>
        </p:txBody>
      </p:sp>
      <p:sp>
        <p:nvSpPr>
          <p:cNvPr id="3" name="Content Placeholder 2"/>
          <p:cNvSpPr>
            <a:spLocks noGrp="1"/>
          </p:cNvSpPr>
          <p:nvPr>
            <p:ph idx="1"/>
          </p:nvPr>
        </p:nvSpPr>
        <p:spPr/>
        <p:txBody>
          <a:bodyPr>
            <a:normAutofit/>
          </a:bodyPr>
          <a:lstStyle/>
          <a:p>
            <a:r>
              <a:rPr lang="en-US" dirty="0"/>
              <a:t>J</a:t>
            </a:r>
            <a:r>
              <a:rPr lang="en-US" dirty="0" smtClean="0"/>
              <a:t>uror </a:t>
            </a:r>
            <a:r>
              <a:rPr lang="en-US" dirty="0"/>
              <a:t>never told the court that she knew the </a:t>
            </a:r>
            <a:r>
              <a:rPr lang="en-US" dirty="0" smtClean="0"/>
              <a:t>defendant</a:t>
            </a:r>
            <a:endParaRPr lang="en-US" dirty="0"/>
          </a:p>
          <a:p>
            <a:pPr lvl="1"/>
            <a:r>
              <a:rPr lang="en-US" i="1" dirty="0"/>
              <a:t>I just didn’t really feel like I really know him.  I didn’t know him personally.  I’ve never, never talked to him.  And I just felt like, you know, when he [trial judge] asked if you knew him personally or if he ever came to your house or have you been to his house, we never did . . . .I knew in my heart that I didn’t know him . . . .maybe I should have at least said that, you know, that he was on </a:t>
            </a:r>
            <a:r>
              <a:rPr lang="en-US" i="1" dirty="0" err="1"/>
              <a:t>MySpace</a:t>
            </a:r>
            <a:r>
              <a:rPr lang="en-US" i="1" dirty="0"/>
              <a:t>, which really isn’t that important, I don’t think.</a:t>
            </a:r>
          </a:p>
        </p:txBody>
      </p:sp>
      <p:sp>
        <p:nvSpPr>
          <p:cNvPr id="4" name="Slide Number Placeholder 3"/>
          <p:cNvSpPr>
            <a:spLocks noGrp="1"/>
          </p:cNvSpPr>
          <p:nvPr>
            <p:ph type="sldNum" sz="quarter" idx="12"/>
          </p:nvPr>
        </p:nvSpPr>
        <p:spPr/>
        <p:txBody>
          <a:bodyPr/>
          <a:lstStyle/>
          <a:p>
            <a:fld id="{901AF9EA-65AC-4665-9C77-1EC8FFC9F410}" type="slidenum">
              <a:rPr lang="en-US" smtClean="0"/>
              <a:pPr/>
              <a:t>34</a:t>
            </a:fld>
            <a:endParaRPr lang="en-US" dirty="0"/>
          </a:p>
        </p:txBody>
      </p:sp>
    </p:spTree>
    <p:extLst>
      <p:ext uri="{BB962C8B-B14F-4D97-AF65-F5344CB8AC3E}">
        <p14:creationId xmlns:p14="http://schemas.microsoft.com/office/powerpoint/2010/main" val="2263789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State v. </a:t>
            </a:r>
            <a:r>
              <a:rPr lang="en-US" dirty="0" err="1" smtClean="0"/>
              <a:t>Fumo</a:t>
            </a:r>
            <a:r>
              <a:rPr lang="en-US" dirty="0" smtClean="0"/>
              <a:t> </a:t>
            </a:r>
            <a:br>
              <a:rPr lang="en-US" dirty="0" smtClean="0"/>
            </a:br>
            <a:r>
              <a:rPr lang="en-US" dirty="0" smtClean="0"/>
              <a:t> </a:t>
            </a:r>
            <a:r>
              <a:rPr lang="en-US" dirty="0"/>
              <a:t>655 F.3d 288 (3rd Cir. 2011) </a:t>
            </a:r>
            <a:br>
              <a:rPr lang="en-US" dirty="0"/>
            </a:br>
            <a:r>
              <a:rPr lang="en-US" dirty="0" smtClean="0"/>
              <a:t> </a:t>
            </a:r>
            <a:endParaRPr lang="en-US" dirty="0"/>
          </a:p>
        </p:txBody>
      </p:sp>
      <p:sp>
        <p:nvSpPr>
          <p:cNvPr id="3" name="Content Placeholder 2"/>
          <p:cNvSpPr>
            <a:spLocks noGrp="1"/>
          </p:cNvSpPr>
          <p:nvPr>
            <p:ph idx="1"/>
          </p:nvPr>
        </p:nvSpPr>
        <p:spPr/>
        <p:txBody>
          <a:bodyPr/>
          <a:lstStyle/>
          <a:p>
            <a:r>
              <a:rPr lang="en-US" i="1" dirty="0" smtClean="0"/>
              <a:t>It’s </a:t>
            </a:r>
            <a:r>
              <a:rPr lang="en-US" i="1" dirty="0"/>
              <a:t>more for my benefit to just get it out of my head, similar to a blog posting or somebody journaling something. It’s just to get it out there.  And that’s what a lot of Facebook  …. it’s just to get – a way to electronically get thoughts off your mind</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35</a:t>
            </a:fld>
            <a:endParaRPr lang="en-US" dirty="0"/>
          </a:p>
        </p:txBody>
      </p:sp>
    </p:spTree>
    <p:extLst>
      <p:ext uri="{BB962C8B-B14F-4D97-AF65-F5344CB8AC3E}">
        <p14:creationId xmlns:p14="http://schemas.microsoft.com/office/powerpoint/2010/main" val="1495528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idx="1"/>
          </p:nvPr>
        </p:nvSpPr>
        <p:spPr/>
        <p:txBody>
          <a:bodyPr>
            <a:noAutofit/>
          </a:bodyPr>
          <a:lstStyle/>
          <a:p>
            <a:r>
              <a:rPr lang="en-US" sz="1600" dirty="0" smtClean="0"/>
              <a:t>Punishment and Oversight</a:t>
            </a:r>
          </a:p>
          <a:p>
            <a:pPr lvl="1"/>
            <a:r>
              <a:rPr lang="en-US" sz="1600" dirty="0" smtClean="0"/>
              <a:t>Penalties</a:t>
            </a:r>
          </a:p>
          <a:p>
            <a:pPr lvl="1"/>
            <a:r>
              <a:rPr lang="en-US" sz="1600" dirty="0" smtClean="0"/>
              <a:t>Investigations</a:t>
            </a:r>
          </a:p>
          <a:p>
            <a:endParaRPr lang="en-US" sz="1600" dirty="0"/>
          </a:p>
          <a:p>
            <a:r>
              <a:rPr lang="en-US" sz="1600" dirty="0" smtClean="0"/>
              <a:t>Empowerment and Education </a:t>
            </a:r>
          </a:p>
          <a:p>
            <a:pPr lvl="1"/>
            <a:r>
              <a:rPr lang="en-US" sz="1600" dirty="0" smtClean="0"/>
              <a:t>Questions by </a:t>
            </a:r>
            <a:r>
              <a:rPr lang="en-US" sz="1600" smtClean="0"/>
              <a:t>Jurors </a:t>
            </a:r>
            <a:endParaRPr lang="en-US" sz="1600" dirty="0"/>
          </a:p>
          <a:p>
            <a:pPr lvl="1"/>
            <a:r>
              <a:rPr lang="en-US" sz="1600" dirty="0" smtClean="0"/>
              <a:t>Jury Instructions</a:t>
            </a:r>
            <a:endParaRPr lang="en-US" sz="1600" dirty="0"/>
          </a:p>
          <a:p>
            <a:pPr lvl="1"/>
            <a:r>
              <a:rPr lang="en-US" sz="1600" dirty="0" smtClean="0"/>
              <a:t>Juror </a:t>
            </a:r>
            <a:r>
              <a:rPr lang="en-US" sz="1600" dirty="0"/>
              <a:t>O</a:t>
            </a:r>
            <a:r>
              <a:rPr lang="en-US" sz="1600" dirty="0" smtClean="0"/>
              <a:t>ath</a:t>
            </a:r>
            <a:endParaRPr lang="en-US" sz="1600" dirty="0"/>
          </a:p>
          <a:p>
            <a:pPr lvl="1"/>
            <a:r>
              <a:rPr lang="en-US" sz="1600" dirty="0" smtClean="0"/>
              <a:t>Rewards</a:t>
            </a:r>
          </a:p>
          <a:p>
            <a:pPr marL="109728" indent="0">
              <a:buNone/>
            </a:pPr>
            <a:endParaRPr lang="en-US" sz="1600"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36</a:t>
            </a:fld>
            <a:endParaRPr lang="en-US" dirty="0"/>
          </a:p>
        </p:txBody>
      </p:sp>
    </p:spTree>
    <p:extLst>
      <p:ext uri="{BB962C8B-B14F-4D97-AF65-F5344CB8AC3E}">
        <p14:creationId xmlns:p14="http://schemas.microsoft.com/office/powerpoint/2010/main" val="2350270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idx="1"/>
          </p:nvPr>
        </p:nvSpPr>
        <p:spPr/>
        <p:txBody>
          <a:bodyPr/>
          <a:lstStyle/>
          <a:p>
            <a:r>
              <a:rPr lang="en-US" dirty="0" smtClean="0"/>
              <a:t>Impose Penalties</a:t>
            </a:r>
          </a:p>
          <a:p>
            <a:pPr lvl="1"/>
            <a:r>
              <a:rPr lang="en-US" dirty="0" smtClean="0"/>
              <a:t>Contempt</a:t>
            </a:r>
          </a:p>
          <a:p>
            <a:pPr lvl="2"/>
            <a:r>
              <a:rPr lang="en-US" dirty="0"/>
              <a:t>Consider juror’s reason for violating the rules</a:t>
            </a:r>
          </a:p>
          <a:p>
            <a:pPr lvl="2"/>
            <a:r>
              <a:rPr lang="en-US" dirty="0"/>
              <a:t>Consider the long term </a:t>
            </a:r>
            <a:r>
              <a:rPr lang="en-US" dirty="0" smtClean="0"/>
              <a:t>consequences</a:t>
            </a:r>
          </a:p>
          <a:p>
            <a:pPr lvl="2"/>
            <a:r>
              <a:rPr lang="en-US" dirty="0" smtClean="0"/>
              <a:t>Judges increasingly looking to impose stiffer penalties</a:t>
            </a:r>
          </a:p>
          <a:p>
            <a:pPr lvl="1"/>
            <a:r>
              <a:rPr lang="en-US" dirty="0" smtClean="0"/>
              <a:t>Luddite Solution</a:t>
            </a:r>
          </a:p>
        </p:txBody>
      </p:sp>
      <p:sp>
        <p:nvSpPr>
          <p:cNvPr id="4" name="Slide Number Placeholder 3"/>
          <p:cNvSpPr>
            <a:spLocks noGrp="1"/>
          </p:cNvSpPr>
          <p:nvPr>
            <p:ph type="sldNum" sz="quarter" idx="12"/>
          </p:nvPr>
        </p:nvSpPr>
        <p:spPr/>
        <p:txBody>
          <a:bodyPr/>
          <a:lstStyle/>
          <a:p>
            <a:fld id="{901AF9EA-65AC-4665-9C77-1EC8FFC9F410}" type="slidenum">
              <a:rPr lang="en-US" smtClean="0"/>
              <a:pPr/>
              <a:t>37</a:t>
            </a:fld>
            <a:endParaRPr lang="en-US" dirty="0"/>
          </a:p>
        </p:txBody>
      </p:sp>
    </p:spTree>
    <p:extLst>
      <p:ext uri="{BB962C8B-B14F-4D97-AF65-F5344CB8AC3E}">
        <p14:creationId xmlns:p14="http://schemas.microsoft.com/office/powerpoint/2010/main" val="5201309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Solutions</a:t>
            </a:r>
            <a:endParaRPr lang="en-US" dirty="0"/>
          </a:p>
        </p:txBody>
      </p:sp>
      <p:sp>
        <p:nvSpPr>
          <p:cNvPr id="3" name="Content Placeholder 2"/>
          <p:cNvSpPr>
            <a:spLocks noGrp="1"/>
          </p:cNvSpPr>
          <p:nvPr>
            <p:ph idx="1"/>
          </p:nvPr>
        </p:nvSpPr>
        <p:spPr/>
        <p:txBody>
          <a:bodyPr/>
          <a:lstStyle/>
          <a:p>
            <a:r>
              <a:rPr lang="en-US" dirty="0" smtClean="0"/>
              <a:t>Impose Penalties</a:t>
            </a:r>
          </a:p>
          <a:p>
            <a:pPr lvl="1"/>
            <a:r>
              <a:rPr lang="en-US" dirty="0" smtClean="0"/>
              <a:t>Sequestration</a:t>
            </a:r>
          </a:p>
          <a:p>
            <a:pPr lvl="2"/>
            <a:r>
              <a:rPr lang="en-US" dirty="0" smtClean="0"/>
              <a:t>Financial burden for the court</a:t>
            </a:r>
          </a:p>
          <a:p>
            <a:pPr lvl="2"/>
            <a:r>
              <a:rPr lang="en-US" dirty="0" smtClean="0"/>
              <a:t>Fewer jurors willing to serve </a:t>
            </a:r>
            <a:endParaRPr lang="en-US" dirty="0"/>
          </a:p>
          <a:p>
            <a:pPr lvl="1"/>
            <a:r>
              <a:rPr lang="en-US" dirty="0"/>
              <a:t>Virtual </a:t>
            </a:r>
            <a:r>
              <a:rPr lang="en-US" dirty="0" smtClean="0"/>
              <a:t>Sequestration</a:t>
            </a:r>
          </a:p>
          <a:p>
            <a:pPr lvl="2"/>
            <a:r>
              <a:rPr lang="en-US" dirty="0" smtClean="0"/>
              <a:t>Privacy implications (Jodi Arias trial)</a:t>
            </a:r>
          </a:p>
          <a:p>
            <a:pPr lvl="2"/>
            <a:r>
              <a:rPr lang="en-US" dirty="0" smtClean="0"/>
              <a:t>Juror investigations </a:t>
            </a:r>
            <a:endParaRPr lang="en-US" dirty="0"/>
          </a:p>
          <a:p>
            <a:pPr lvl="1"/>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38</a:t>
            </a:fld>
            <a:endParaRPr lang="en-US" dirty="0"/>
          </a:p>
        </p:txBody>
      </p:sp>
    </p:spTree>
    <p:extLst>
      <p:ext uri="{BB962C8B-B14F-4D97-AF65-F5344CB8AC3E}">
        <p14:creationId xmlns:p14="http://schemas.microsoft.com/office/powerpoint/2010/main" val="2738106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Juror Investigations: Historical View</a:t>
            </a:r>
            <a:endParaRPr lang="en-US" dirty="0"/>
          </a:p>
        </p:txBody>
      </p:sp>
      <p:sp>
        <p:nvSpPr>
          <p:cNvPr id="3" name="Content Placeholder 2"/>
          <p:cNvSpPr>
            <a:spLocks noGrp="1"/>
          </p:cNvSpPr>
          <p:nvPr>
            <p:ph idx="1"/>
          </p:nvPr>
        </p:nvSpPr>
        <p:spPr/>
        <p:txBody>
          <a:bodyPr/>
          <a:lstStyle/>
          <a:p>
            <a:r>
              <a:rPr lang="en-US" dirty="0" smtClean="0"/>
              <a:t>Used in the trials of</a:t>
            </a:r>
          </a:p>
          <a:p>
            <a:pPr lvl="1"/>
            <a:r>
              <a:rPr lang="en-US" dirty="0"/>
              <a:t>Billy Haywood</a:t>
            </a:r>
          </a:p>
          <a:p>
            <a:pPr lvl="1"/>
            <a:r>
              <a:rPr lang="en-US" dirty="0"/>
              <a:t>Henry Thaw</a:t>
            </a:r>
          </a:p>
          <a:p>
            <a:pPr lvl="1"/>
            <a:r>
              <a:rPr lang="en-US" dirty="0"/>
              <a:t>Bruno Hauptman</a:t>
            </a:r>
          </a:p>
          <a:p>
            <a:r>
              <a:rPr lang="en-US" dirty="0" smtClean="0"/>
              <a:t>Historically favored the prosecution in criminal cases</a:t>
            </a:r>
          </a:p>
          <a:p>
            <a:r>
              <a:rPr lang="en-US" dirty="0" smtClean="0"/>
              <a:t>Used by both the defense and prosecution</a:t>
            </a:r>
          </a:p>
        </p:txBody>
      </p:sp>
      <p:sp>
        <p:nvSpPr>
          <p:cNvPr id="4" name="Slide Number Placeholder 3"/>
          <p:cNvSpPr>
            <a:spLocks noGrp="1"/>
          </p:cNvSpPr>
          <p:nvPr>
            <p:ph type="sldNum" sz="quarter" idx="12"/>
          </p:nvPr>
        </p:nvSpPr>
        <p:spPr/>
        <p:txBody>
          <a:bodyPr/>
          <a:lstStyle/>
          <a:p>
            <a:fld id="{901AF9EA-65AC-4665-9C77-1EC8FFC9F410}" type="slidenum">
              <a:rPr lang="en-US" smtClean="0"/>
              <a:pPr/>
              <a:t>39</a:t>
            </a:fld>
            <a:endParaRPr lang="en-US" dirty="0"/>
          </a:p>
        </p:txBody>
      </p:sp>
    </p:spTree>
    <p:extLst>
      <p:ext uri="{BB962C8B-B14F-4D97-AF65-F5344CB8AC3E}">
        <p14:creationId xmlns:p14="http://schemas.microsoft.com/office/powerpoint/2010/main" val="65774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on the Internet</a:t>
            </a:r>
            <a:endParaRPr lang="en-US" dirty="0"/>
          </a:p>
        </p:txBody>
      </p:sp>
      <p:sp>
        <p:nvSpPr>
          <p:cNvPr id="3" name="Content Placeholder 2"/>
          <p:cNvSpPr>
            <a:spLocks noGrp="1"/>
          </p:cNvSpPr>
          <p:nvPr>
            <p:ph idx="1"/>
          </p:nvPr>
        </p:nvSpPr>
        <p:spPr/>
        <p:txBody>
          <a:bodyPr>
            <a:noAutofit/>
          </a:bodyPr>
          <a:lstStyle/>
          <a:p>
            <a:r>
              <a:rPr lang="en-US" dirty="0" smtClean="0"/>
              <a:t>Stage I: Created by DARPA</a:t>
            </a:r>
          </a:p>
          <a:p>
            <a:r>
              <a:rPr lang="en-US" dirty="0" smtClean="0"/>
              <a:t>Stage II</a:t>
            </a:r>
            <a:r>
              <a:rPr lang="en-US" smtClean="0"/>
              <a:t>: Commercialization</a:t>
            </a:r>
            <a:endParaRPr lang="en-US" dirty="0" smtClean="0"/>
          </a:p>
          <a:p>
            <a:r>
              <a:rPr lang="en-US" dirty="0" smtClean="0"/>
              <a:t>Stage III: Facilitates communication among people</a:t>
            </a:r>
            <a:endParaRPr lang="en-US" dirty="0"/>
          </a:p>
          <a:p>
            <a:r>
              <a:rPr lang="en-US" dirty="0" smtClean="0"/>
              <a:t>Stage IV: Facilitates communication among machines</a:t>
            </a:r>
            <a:endParaRPr lang="en-US" dirty="0"/>
          </a:p>
          <a:p>
            <a:r>
              <a:rPr lang="en-US" dirty="0" smtClean="0"/>
              <a:t>Stage V: Machines take over</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4</a:t>
            </a:fld>
            <a:endParaRPr lang="en-US" dirty="0"/>
          </a:p>
        </p:txBody>
      </p:sp>
    </p:spTree>
    <p:extLst>
      <p:ext uri="{BB962C8B-B14F-4D97-AF65-F5344CB8AC3E}">
        <p14:creationId xmlns:p14="http://schemas.microsoft.com/office/powerpoint/2010/main" val="1375531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Juror Investigations: Historical View</a:t>
            </a:r>
            <a:endParaRPr lang="en-US" dirty="0"/>
          </a:p>
        </p:txBody>
      </p:sp>
      <p:sp>
        <p:nvSpPr>
          <p:cNvPr id="3" name="Content Placeholder 2"/>
          <p:cNvSpPr>
            <a:spLocks noGrp="1"/>
          </p:cNvSpPr>
          <p:nvPr>
            <p:ph idx="1"/>
          </p:nvPr>
        </p:nvSpPr>
        <p:spPr/>
        <p:txBody>
          <a:bodyPr>
            <a:normAutofit/>
          </a:bodyPr>
          <a:lstStyle/>
          <a:p>
            <a:r>
              <a:rPr lang="en-US" dirty="0" smtClean="0"/>
              <a:t>“Drive </a:t>
            </a:r>
            <a:r>
              <a:rPr lang="en-US" dirty="0" err="1" smtClean="0"/>
              <a:t>Bys</a:t>
            </a:r>
            <a:r>
              <a:rPr lang="en-US" dirty="0" smtClean="0"/>
              <a:t>” or Canvassing Neighborhoods</a:t>
            </a:r>
          </a:p>
          <a:p>
            <a:pPr lvl="1"/>
            <a:r>
              <a:rPr lang="en-US" dirty="0" smtClean="0"/>
              <a:t>Interested in age, religion, employment, marital status, socio-economic background, reputation, and political affiliation</a:t>
            </a:r>
          </a:p>
          <a:p>
            <a:r>
              <a:rPr lang="en-US" dirty="0"/>
              <a:t>Courts increasingly waited longer to release juror names</a:t>
            </a:r>
          </a:p>
          <a:p>
            <a:r>
              <a:rPr lang="en-US" dirty="0" smtClean="0"/>
              <a:t>Expensive and time consuming</a:t>
            </a:r>
          </a:p>
          <a:p>
            <a:pPr lvl="1"/>
            <a:r>
              <a:rPr lang="en-US" dirty="0"/>
              <a:t>Social media has become the “poor man’s </a:t>
            </a:r>
            <a:r>
              <a:rPr lang="en-US" dirty="0" smtClean="0"/>
              <a:t>jury </a:t>
            </a:r>
            <a:r>
              <a:rPr lang="en-US" dirty="0"/>
              <a:t>consultant</a:t>
            </a:r>
            <a:r>
              <a:rPr lang="en-US" dirty="0" smtClean="0"/>
              <a:t>”</a:t>
            </a:r>
          </a:p>
        </p:txBody>
      </p:sp>
      <p:sp>
        <p:nvSpPr>
          <p:cNvPr id="4" name="Slide Number Placeholder 3"/>
          <p:cNvSpPr>
            <a:spLocks noGrp="1"/>
          </p:cNvSpPr>
          <p:nvPr>
            <p:ph type="sldNum" sz="quarter" idx="12"/>
          </p:nvPr>
        </p:nvSpPr>
        <p:spPr/>
        <p:txBody>
          <a:bodyPr/>
          <a:lstStyle/>
          <a:p>
            <a:fld id="{901AF9EA-65AC-4665-9C77-1EC8FFC9F410}" type="slidenum">
              <a:rPr lang="en-US" smtClean="0"/>
              <a:pPr/>
              <a:t>40</a:t>
            </a:fld>
            <a:endParaRPr lang="en-US" dirty="0"/>
          </a:p>
        </p:txBody>
      </p:sp>
    </p:spTree>
    <p:extLst>
      <p:ext uri="{BB962C8B-B14F-4D97-AF65-F5344CB8AC3E}">
        <p14:creationId xmlns:p14="http://schemas.microsoft.com/office/powerpoint/2010/main" val="1980147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Investigates?</a:t>
            </a:r>
            <a:endParaRPr lang="en-US" dirty="0"/>
          </a:p>
        </p:txBody>
      </p:sp>
      <p:sp>
        <p:nvSpPr>
          <p:cNvPr id="3" name="Content Placeholder 2"/>
          <p:cNvSpPr>
            <a:spLocks noGrp="1"/>
          </p:cNvSpPr>
          <p:nvPr>
            <p:ph idx="1"/>
          </p:nvPr>
        </p:nvSpPr>
        <p:spPr/>
        <p:txBody>
          <a:bodyPr/>
          <a:lstStyle/>
          <a:p>
            <a:pPr lvl="1"/>
            <a:r>
              <a:rPr lang="en-US" dirty="0">
                <a:solidFill>
                  <a:schemeClr val="tx1"/>
                </a:solidFill>
              </a:rPr>
              <a:t>Attorneys, Trial Consultants, Investigators, </a:t>
            </a:r>
            <a:r>
              <a:rPr lang="en-US" dirty="0" smtClean="0">
                <a:solidFill>
                  <a:schemeClr val="tx1"/>
                </a:solidFill>
              </a:rPr>
              <a:t>Police</a:t>
            </a:r>
          </a:p>
          <a:p>
            <a:pPr marL="457200" lvl="1" indent="0">
              <a:buNone/>
            </a:pPr>
            <a:endParaRPr lang="en-US" dirty="0">
              <a:solidFill>
                <a:schemeClr val="tx1"/>
              </a:solidFill>
            </a:endParaRPr>
          </a:p>
          <a:p>
            <a:pPr lvl="1"/>
            <a:r>
              <a:rPr lang="en-US" dirty="0">
                <a:solidFill>
                  <a:schemeClr val="tx1"/>
                </a:solidFill>
              </a:rPr>
              <a:t>Media (Governor Ryan and Mayor Dixon)</a:t>
            </a: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41</a:t>
            </a:fld>
            <a:endParaRPr lang="en-US" dirty="0"/>
          </a:p>
        </p:txBody>
      </p:sp>
    </p:spTree>
    <p:extLst>
      <p:ext uri="{BB962C8B-B14F-4D97-AF65-F5344CB8AC3E}">
        <p14:creationId xmlns:p14="http://schemas.microsoft.com/office/powerpoint/2010/main" val="34666223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Must You Investigate </a:t>
            </a:r>
            <a:endParaRPr lang="en-US" dirty="0"/>
          </a:p>
        </p:txBody>
      </p:sp>
      <p:sp>
        <p:nvSpPr>
          <p:cNvPr id="3" name="Content Placeholder 2"/>
          <p:cNvSpPr>
            <a:spLocks noGrp="1"/>
          </p:cNvSpPr>
          <p:nvPr>
            <p:ph idx="1"/>
          </p:nvPr>
        </p:nvSpPr>
        <p:spPr/>
        <p:txBody>
          <a:bodyPr>
            <a:normAutofit/>
          </a:bodyPr>
          <a:lstStyle/>
          <a:p>
            <a:pPr marL="109728" indent="0" algn="ctr">
              <a:buNone/>
            </a:pPr>
            <a:endParaRPr lang="en-US" dirty="0" smtClean="0"/>
          </a:p>
          <a:p>
            <a:pPr marL="109728" indent="0" algn="ctr">
              <a:buNone/>
            </a:pPr>
            <a:r>
              <a:rPr lang="en-US" i="1" dirty="0" smtClean="0"/>
              <a:t>Anyone who doesn’t make use of [Internet searches] is bordering on malpractice</a:t>
            </a:r>
            <a:r>
              <a:rPr lang="en-US" dirty="0" smtClean="0"/>
              <a:t>. </a:t>
            </a:r>
          </a:p>
          <a:p>
            <a:pPr marL="109728" indent="0" algn="ctr">
              <a:buNone/>
            </a:pPr>
            <a:r>
              <a:rPr lang="en-US" dirty="0" smtClean="0"/>
              <a:t>--Trial Consultant</a:t>
            </a:r>
          </a:p>
          <a:p>
            <a:pPr marL="411480" lvl="1" indent="0">
              <a:buNone/>
            </a:pPr>
            <a:endParaRPr lang="en-US" dirty="0" smtClean="0"/>
          </a:p>
          <a:p>
            <a:pPr marL="411480" lvl="1" indent="0">
              <a:buNone/>
            </a:pPr>
            <a:endParaRPr lang="en-US" dirty="0" smtClean="0"/>
          </a:p>
          <a:p>
            <a:pPr marL="109728" indent="0">
              <a:buNone/>
            </a:pP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42</a:t>
            </a:fld>
            <a:endParaRPr lang="en-US" dirty="0"/>
          </a:p>
        </p:txBody>
      </p:sp>
    </p:spTree>
    <p:extLst>
      <p:ext uri="{BB962C8B-B14F-4D97-AF65-F5344CB8AC3E}">
        <p14:creationId xmlns:p14="http://schemas.microsoft.com/office/powerpoint/2010/main" val="2462279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Must You Investigate?</a:t>
            </a:r>
            <a:endParaRPr lang="en-US" dirty="0"/>
          </a:p>
        </p:txBody>
      </p:sp>
      <p:sp>
        <p:nvSpPr>
          <p:cNvPr id="3" name="Content Placeholder 2"/>
          <p:cNvSpPr>
            <a:spLocks noGrp="1"/>
          </p:cNvSpPr>
          <p:nvPr>
            <p:ph idx="1"/>
          </p:nvPr>
        </p:nvSpPr>
        <p:spPr/>
        <p:txBody>
          <a:bodyPr>
            <a:normAutofit/>
          </a:bodyPr>
          <a:lstStyle/>
          <a:p>
            <a:endParaRPr lang="en-US" sz="2400" i="1" dirty="0" smtClean="0"/>
          </a:p>
          <a:p>
            <a:endParaRPr lang="en-US" i="1" dirty="0"/>
          </a:p>
          <a:p>
            <a:endParaRPr lang="en-US" sz="2400" i="1" dirty="0" smtClean="0"/>
          </a:p>
          <a:p>
            <a:pPr marL="0" indent="0">
              <a:buNone/>
            </a:pPr>
            <a:r>
              <a:rPr lang="en-US" sz="2400" i="1" dirty="0" smtClean="0"/>
              <a:t>Johnson v. McCullough</a:t>
            </a:r>
            <a:r>
              <a:rPr lang="en-US" sz="2400" dirty="0" smtClean="0"/>
              <a:t>, 306 S.W. 3d 551 (Mo. 2010)</a:t>
            </a:r>
            <a:endParaRPr lang="en-US" sz="2400" dirty="0"/>
          </a:p>
          <a:p>
            <a:pPr lvl="1">
              <a:buNone/>
            </a:pPr>
            <a:r>
              <a:rPr lang="en-US" i="1" dirty="0" smtClean="0"/>
              <a:t>   Litigants should endeavor to prevent retrials by completing early investigation…a party must use reasonable efforts to examine the litigation history on Case.net of those jurors selected but not empanelled.</a:t>
            </a:r>
          </a:p>
          <a:p>
            <a:pPr lvl="1">
              <a:buNone/>
            </a:pPr>
            <a:endParaRPr lang="en-US" i="1" dirty="0"/>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43</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287" y="2414587"/>
            <a:ext cx="1966913" cy="1700213"/>
          </a:xfrm>
          <a:prstGeom prst="rect">
            <a:avLst/>
          </a:prstGeom>
        </p:spPr>
      </p:pic>
    </p:spTree>
    <p:extLst>
      <p:ext uri="{BB962C8B-B14F-4D97-AF65-F5344CB8AC3E}">
        <p14:creationId xmlns:p14="http://schemas.microsoft.com/office/powerpoint/2010/main" val="8125394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Must </a:t>
            </a:r>
            <a:r>
              <a:rPr lang="en-US" dirty="0"/>
              <a:t>Y</a:t>
            </a:r>
            <a:r>
              <a:rPr lang="en-US" dirty="0" smtClean="0"/>
              <a:t>ou Investigate?</a:t>
            </a:r>
            <a:endParaRPr lang="en-US" dirty="0"/>
          </a:p>
        </p:txBody>
      </p:sp>
      <p:sp>
        <p:nvSpPr>
          <p:cNvPr id="3" name="Content Placeholder 2"/>
          <p:cNvSpPr>
            <a:spLocks noGrp="1"/>
          </p:cNvSpPr>
          <p:nvPr>
            <p:ph idx="1"/>
          </p:nvPr>
        </p:nvSpPr>
        <p:spPr/>
        <p:txBody>
          <a:bodyPr>
            <a:normAutofit fontScale="92500" lnSpcReduction="20000"/>
          </a:bodyPr>
          <a:lstStyle/>
          <a:p>
            <a:r>
              <a:rPr lang="en-US" i="1" dirty="0"/>
              <a:t>Pennsylvania v. </a:t>
            </a:r>
            <a:r>
              <a:rPr lang="en-US" i="1" dirty="0" smtClean="0"/>
              <a:t>Sandusky, </a:t>
            </a:r>
            <a:r>
              <a:rPr lang="en-US" dirty="0" smtClean="0"/>
              <a:t>CP-14-CR-2421</a:t>
            </a:r>
          </a:p>
          <a:p>
            <a:pPr lvl="1"/>
            <a:r>
              <a:rPr lang="en-US" dirty="0"/>
              <a:t>Indeed it may be argued that counsel, in fulfilling their duty of candor to the Court, have a duty to make some level of inquiry, either before or during voir dire, regarding whether prospective  jurors are qualified under the law to </a:t>
            </a:r>
            <a:r>
              <a:rPr lang="en-US" dirty="0" smtClean="0"/>
              <a:t>serve</a:t>
            </a:r>
            <a:endParaRPr lang="en-US" dirty="0"/>
          </a:p>
          <a:p>
            <a:r>
              <a:rPr lang="en-US" i="1" dirty="0"/>
              <a:t>Muenzen v. </a:t>
            </a:r>
            <a:r>
              <a:rPr lang="en-US" i="1" dirty="0" err="1" smtClean="0"/>
              <a:t>Carino</a:t>
            </a:r>
            <a:r>
              <a:rPr lang="en-US" i="1" dirty="0" smtClean="0"/>
              <a:t>, </a:t>
            </a:r>
            <a:r>
              <a:rPr lang="en-US" dirty="0"/>
              <a:t>2010 WL 3448071 (N.J. Sup. Ct., Aug. 30, </a:t>
            </a:r>
            <a:r>
              <a:rPr lang="en-US" dirty="0" smtClean="0"/>
              <a:t>2010</a:t>
            </a:r>
            <a:r>
              <a:rPr lang="en-US" dirty="0"/>
              <a:t>) </a:t>
            </a:r>
            <a:endParaRPr lang="en-US" dirty="0" smtClean="0"/>
          </a:p>
          <a:p>
            <a:pPr lvl="1"/>
            <a:r>
              <a:rPr lang="en-US" dirty="0" smtClean="0"/>
              <a:t>Trial </a:t>
            </a:r>
            <a:r>
              <a:rPr lang="en-US" dirty="0"/>
              <a:t>judge had acted unreasonably by preventing an attorney from researching jurors.  The attorney had not provided opposing counsel or the judge notice of his decision to research jurors.</a:t>
            </a:r>
          </a:p>
          <a:p>
            <a:endParaRPr lang="en-US" dirty="0"/>
          </a:p>
          <a:p>
            <a:pPr marL="109728" indent="0">
              <a:buNone/>
            </a:pP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44</a:t>
            </a:fld>
            <a:endParaRPr lang="en-US" dirty="0"/>
          </a:p>
        </p:txBody>
      </p:sp>
    </p:spTree>
    <p:extLst>
      <p:ext uri="{BB962C8B-B14F-4D97-AF65-F5344CB8AC3E}">
        <p14:creationId xmlns:p14="http://schemas.microsoft.com/office/powerpoint/2010/main" val="444489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You Investigate?</a:t>
            </a:r>
            <a:endParaRPr lang="en-US" dirty="0"/>
          </a:p>
        </p:txBody>
      </p:sp>
      <p:sp>
        <p:nvSpPr>
          <p:cNvPr id="3" name="Content Placeholder 2"/>
          <p:cNvSpPr>
            <a:spLocks noGrp="1"/>
          </p:cNvSpPr>
          <p:nvPr>
            <p:ph idx="1"/>
          </p:nvPr>
        </p:nvSpPr>
        <p:spPr/>
        <p:txBody>
          <a:bodyPr/>
          <a:lstStyle/>
          <a:p>
            <a:r>
              <a:rPr lang="en-US" dirty="0" smtClean="0"/>
              <a:t>A small minority of judges prohibit research</a:t>
            </a:r>
          </a:p>
          <a:p>
            <a:pPr marL="742950" lvl="2"/>
            <a:r>
              <a:rPr lang="en-US" dirty="0"/>
              <a:t>MD state case and </a:t>
            </a:r>
            <a:r>
              <a:rPr lang="en-US" i="1" dirty="0"/>
              <a:t>U.S. v. </a:t>
            </a:r>
            <a:r>
              <a:rPr lang="en-US" i="1" dirty="0" err="1"/>
              <a:t>Sorich</a:t>
            </a:r>
            <a:endParaRPr lang="en-US" dirty="0"/>
          </a:p>
          <a:p>
            <a:pPr marL="0" indent="0">
              <a:buNone/>
            </a:pPr>
            <a:r>
              <a:rPr lang="en-US" dirty="0" smtClean="0"/>
              <a:t> </a:t>
            </a:r>
            <a:endParaRPr lang="en-US" dirty="0"/>
          </a:p>
          <a:p>
            <a:r>
              <a:rPr lang="en-US" dirty="0" smtClean="0"/>
              <a:t>Another small segment of judges put qualifications on researching jurors</a:t>
            </a: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45</a:t>
            </a:fld>
            <a:endParaRPr lang="en-US" dirty="0"/>
          </a:p>
        </p:txBody>
      </p:sp>
    </p:spTree>
    <p:extLst>
      <p:ext uri="{BB962C8B-B14F-4D97-AF65-F5344CB8AC3E}">
        <p14:creationId xmlns:p14="http://schemas.microsoft.com/office/powerpoint/2010/main" val="13100307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 You Investigate</a:t>
            </a:r>
            <a:endParaRPr lang="en-US" dirty="0"/>
          </a:p>
        </p:txBody>
      </p:sp>
      <p:sp>
        <p:nvSpPr>
          <p:cNvPr id="3" name="Content Placeholder 2"/>
          <p:cNvSpPr>
            <a:spLocks noGrp="1"/>
          </p:cNvSpPr>
          <p:nvPr>
            <p:ph idx="1"/>
          </p:nvPr>
        </p:nvSpPr>
        <p:spPr/>
        <p:txBody>
          <a:bodyPr/>
          <a:lstStyle/>
          <a:p>
            <a:r>
              <a:rPr lang="en-US" i="1" dirty="0" smtClean="0"/>
              <a:t>Oracle v. Google</a:t>
            </a:r>
          </a:p>
          <a:p>
            <a:pPr lvl="1"/>
            <a:r>
              <a:rPr lang="en-US" dirty="0" smtClean="0"/>
              <a:t>Judge </a:t>
            </a:r>
            <a:r>
              <a:rPr lang="en-US" dirty="0" err="1" smtClean="0"/>
              <a:t>Alsup</a:t>
            </a:r>
            <a:r>
              <a:rPr lang="en-US" dirty="0" smtClean="0"/>
              <a:t>, Northern District of California</a:t>
            </a:r>
          </a:p>
          <a:p>
            <a:pPr lvl="1"/>
            <a:r>
              <a:rPr lang="en-US" dirty="0" smtClean="0"/>
              <a:t>Can research jurors only if you put them on notice</a:t>
            </a:r>
          </a:p>
          <a:p>
            <a:pPr lvl="1"/>
            <a:r>
              <a:rPr lang="en-US" dirty="0" smtClean="0"/>
              <a:t>Possible benefits</a:t>
            </a:r>
          </a:p>
          <a:p>
            <a:pPr lvl="2"/>
            <a:r>
              <a:rPr lang="en-US" dirty="0" smtClean="0"/>
              <a:t>Greater juror privacy</a:t>
            </a:r>
          </a:p>
          <a:p>
            <a:pPr lvl="2"/>
            <a:r>
              <a:rPr lang="en-US" dirty="0" smtClean="0"/>
              <a:t>Lets jurors know that they are being watched</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46</a:t>
            </a:fld>
            <a:endParaRPr lang="en-US" dirty="0"/>
          </a:p>
        </p:txBody>
      </p:sp>
    </p:spTree>
    <p:extLst>
      <p:ext uri="{BB962C8B-B14F-4D97-AF65-F5344CB8AC3E}">
        <p14:creationId xmlns:p14="http://schemas.microsoft.com/office/powerpoint/2010/main" val="997626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v. Whitey </a:t>
            </a:r>
            <a:r>
              <a:rPr lang="en-US" dirty="0" err="1" smtClean="0"/>
              <a:t>Bulger</a:t>
            </a:r>
            <a:endParaRPr lang="en-US" dirty="0"/>
          </a:p>
        </p:txBody>
      </p:sp>
      <p:sp>
        <p:nvSpPr>
          <p:cNvPr id="3" name="Slide Number Placeholder 2"/>
          <p:cNvSpPr>
            <a:spLocks noGrp="1"/>
          </p:cNvSpPr>
          <p:nvPr>
            <p:ph type="sldNum" sz="quarter" idx="12"/>
          </p:nvPr>
        </p:nvSpPr>
        <p:spPr/>
        <p:txBody>
          <a:bodyPr/>
          <a:lstStyle/>
          <a:p>
            <a:fld id="{901AF9EA-65AC-4665-9C77-1EC8FFC9F410}" type="slidenum">
              <a:rPr lang="en-US" smtClean="0"/>
              <a:pPr/>
              <a:t>47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171" y="2296731"/>
            <a:ext cx="6629400" cy="3672946"/>
          </a:xfrm>
          <a:prstGeom prst="rect">
            <a:avLst/>
          </a:prstGeom>
        </p:spPr>
      </p:pic>
    </p:spTree>
    <p:extLst>
      <p:ext uri="{BB962C8B-B14F-4D97-AF65-F5344CB8AC3E}">
        <p14:creationId xmlns:p14="http://schemas.microsoft.com/office/powerpoint/2010/main" val="27863491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Do You Investigate?</a:t>
            </a:r>
            <a:endParaRPr lang="en-US" dirty="0"/>
          </a:p>
        </p:txBody>
      </p:sp>
      <p:sp>
        <p:nvSpPr>
          <p:cNvPr id="3" name="Content Placeholder 2"/>
          <p:cNvSpPr>
            <a:spLocks noGrp="1"/>
          </p:cNvSpPr>
          <p:nvPr>
            <p:ph idx="1"/>
          </p:nvPr>
        </p:nvSpPr>
        <p:spPr/>
        <p:txBody>
          <a:bodyPr/>
          <a:lstStyle/>
          <a:p>
            <a:r>
              <a:rPr lang="en-US" dirty="0" smtClean="0"/>
              <a:t>Digital Trail </a:t>
            </a:r>
            <a:endParaRPr lang="en-US" dirty="0"/>
          </a:p>
          <a:p>
            <a:r>
              <a:rPr lang="en-US" dirty="0" smtClean="0"/>
              <a:t>Ask court for jurors social media information</a:t>
            </a:r>
          </a:p>
          <a:p>
            <a:pPr lvl="1"/>
            <a:r>
              <a:rPr lang="en-US" dirty="0" smtClean="0"/>
              <a:t>Passwords unlikely</a:t>
            </a:r>
          </a:p>
          <a:p>
            <a:pPr lvl="1"/>
            <a:r>
              <a:rPr lang="en-US" dirty="0" smtClean="0"/>
              <a:t>Twitter handle likely</a:t>
            </a:r>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48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4347633"/>
            <a:ext cx="2857500" cy="1600200"/>
          </a:xfrm>
          <a:prstGeom prst="rect">
            <a:avLst/>
          </a:prstGeom>
        </p:spPr>
      </p:pic>
    </p:spTree>
    <p:extLst>
      <p:ext uri="{BB962C8B-B14F-4D97-AF65-F5344CB8AC3E}">
        <p14:creationId xmlns:p14="http://schemas.microsoft.com/office/powerpoint/2010/main" val="27753685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Investigate?</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Juror Number One v. Superior Court of Sacramento</a:t>
            </a:r>
            <a:r>
              <a:rPr lang="en-US" dirty="0" smtClean="0"/>
              <a:t>, 206 Cal. App. 4</a:t>
            </a:r>
            <a:r>
              <a:rPr lang="en-US" baseline="30000" dirty="0" smtClean="0"/>
              <a:t>th</a:t>
            </a:r>
            <a:r>
              <a:rPr lang="en-US" dirty="0" smtClean="0"/>
              <a:t> 854 (2012)</a:t>
            </a:r>
          </a:p>
          <a:p>
            <a:pPr lvl="1"/>
            <a:r>
              <a:rPr lang="en-US" dirty="0" smtClean="0"/>
              <a:t>After conviction, court learns that one juror made Facebook posts about the trial</a:t>
            </a:r>
          </a:p>
          <a:p>
            <a:pPr lvl="1"/>
            <a:r>
              <a:rPr lang="en-US" dirty="0" smtClean="0"/>
              <a:t>Defense subpoenas the juror’s Facebook account</a:t>
            </a:r>
          </a:p>
          <a:p>
            <a:pPr lvl="1"/>
            <a:r>
              <a:rPr lang="en-US" dirty="0" smtClean="0"/>
              <a:t>Juror moves to quash</a:t>
            </a:r>
          </a:p>
          <a:p>
            <a:pPr lvl="2"/>
            <a:r>
              <a:rPr lang="en-US" dirty="0" smtClean="0"/>
              <a:t>Court finds juror’s privacy right did not trump D’s right to an impartial jury</a:t>
            </a:r>
          </a:p>
          <a:p>
            <a:pPr lvl="2"/>
            <a:r>
              <a:rPr lang="en-US" dirty="0" smtClean="0"/>
              <a:t>Did not violate the Stored Communications Act because juror signed a consent form</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49</a:t>
            </a:fld>
            <a:endParaRPr lang="en-US" dirty="0"/>
          </a:p>
        </p:txBody>
      </p:sp>
    </p:spTree>
    <p:extLst>
      <p:ext uri="{BB962C8B-B14F-4D97-AF65-F5344CB8AC3E}">
        <p14:creationId xmlns:p14="http://schemas.microsoft.com/office/powerpoint/2010/main" val="1248463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Social Media Platforms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What do they all have in common?</a:t>
            </a:r>
          </a:p>
          <a:p>
            <a:r>
              <a:rPr lang="en-US" dirty="0" smtClean="0"/>
              <a:t>World of Warcraft </a:t>
            </a:r>
          </a:p>
          <a:p>
            <a:r>
              <a:rPr lang="en-US" dirty="0" smtClean="0"/>
              <a:t>MySpace</a:t>
            </a:r>
          </a:p>
          <a:p>
            <a:r>
              <a:rPr lang="en-US" dirty="0" smtClean="0"/>
              <a:t>LinkedIn</a:t>
            </a:r>
          </a:p>
          <a:p>
            <a:r>
              <a:rPr lang="en-US" dirty="0" smtClean="0"/>
              <a:t>Craigslist</a:t>
            </a:r>
          </a:p>
          <a:p>
            <a:r>
              <a:rPr lang="en-US" dirty="0" smtClean="0"/>
              <a:t>Reddit</a:t>
            </a:r>
          </a:p>
          <a:p>
            <a:r>
              <a:rPr lang="en-US" dirty="0" smtClean="0"/>
              <a:t>Twitter</a:t>
            </a:r>
          </a:p>
          <a:p>
            <a:r>
              <a:rPr lang="en-US" dirty="0" smtClean="0"/>
              <a:t>FourSquare</a:t>
            </a:r>
          </a:p>
          <a:p>
            <a:r>
              <a:rPr lang="en-US" dirty="0" smtClean="0"/>
              <a:t>Blog</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5</a:t>
            </a:fld>
            <a:endParaRPr lang="en-US" dirty="0"/>
          </a:p>
        </p:txBody>
      </p:sp>
    </p:spTree>
    <p:extLst>
      <p:ext uri="{BB962C8B-B14F-4D97-AF65-F5344CB8AC3E}">
        <p14:creationId xmlns:p14="http://schemas.microsoft.com/office/powerpoint/2010/main" val="24219350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When Do You Investigate?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When do investigations occur</a:t>
            </a:r>
          </a:p>
          <a:p>
            <a:pPr lvl="1"/>
            <a:r>
              <a:rPr lang="en-US" dirty="0" smtClean="0"/>
              <a:t>Pre-Trial, During Trial, Post-Trial </a:t>
            </a:r>
          </a:p>
          <a:p>
            <a:pPr lvl="1"/>
            <a:r>
              <a:rPr lang="en-US" dirty="0"/>
              <a:t>Jose Padilla (</a:t>
            </a:r>
            <a:r>
              <a:rPr lang="en-US" i="1" dirty="0"/>
              <a:t>U.S. v. Hassoun</a:t>
            </a:r>
            <a:r>
              <a:rPr lang="en-US" dirty="0"/>
              <a:t>, No. 0:04CR60001 S.D. Fla</a:t>
            </a:r>
            <a:r>
              <a:rPr lang="en-US" dirty="0" smtClean="0"/>
              <a:t>.)</a:t>
            </a:r>
          </a:p>
          <a:p>
            <a:pPr lvl="1"/>
            <a:endParaRPr lang="en-US" dirty="0" smtClean="0"/>
          </a:p>
          <a:p>
            <a:endParaRPr lang="en-US" dirty="0" smtClean="0"/>
          </a:p>
          <a:p>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2"/>
          </p:nvPr>
        </p:nvSpPr>
        <p:spPr>
          <a:ln>
            <a:noFill/>
          </a:ln>
        </p:spPr>
        <p:txBody>
          <a:bodyPr/>
          <a:lstStyle/>
          <a:p>
            <a:fld id="{901AF9EA-65AC-4665-9C77-1EC8FFC9F410}" type="slidenum">
              <a:rPr lang="en-US" smtClean="0">
                <a:solidFill>
                  <a:schemeClr val="bg1"/>
                </a:solidFill>
              </a:rPr>
              <a:pPr/>
              <a:t>50</a:t>
            </a:fld>
            <a:endParaRPr lang="en-US"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3810000"/>
            <a:ext cx="1676400" cy="2047875"/>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Do You Investigate?</a:t>
            </a:r>
            <a:endParaRPr lang="en-US" dirty="0"/>
          </a:p>
        </p:txBody>
      </p:sp>
      <p:sp>
        <p:nvSpPr>
          <p:cNvPr id="3" name="Content Placeholder 2"/>
          <p:cNvSpPr>
            <a:spLocks noGrp="1"/>
          </p:cNvSpPr>
          <p:nvPr>
            <p:ph idx="1"/>
          </p:nvPr>
        </p:nvSpPr>
        <p:spPr/>
        <p:txBody>
          <a:bodyPr>
            <a:normAutofit lnSpcReduction="10000"/>
          </a:bodyPr>
          <a:lstStyle/>
          <a:p>
            <a:r>
              <a:rPr lang="en-US" dirty="0" smtClean="0"/>
              <a:t>Verification of juror answers</a:t>
            </a:r>
          </a:p>
          <a:p>
            <a:r>
              <a:rPr lang="en-US" dirty="0" smtClean="0"/>
              <a:t>Connect or bond with jurors</a:t>
            </a:r>
          </a:p>
          <a:p>
            <a:r>
              <a:rPr lang="en-US" dirty="0" smtClean="0"/>
              <a:t>Improve peremptory challenges</a:t>
            </a:r>
          </a:p>
          <a:p>
            <a:r>
              <a:rPr lang="en-US" dirty="0" smtClean="0"/>
              <a:t>Eliminate rogue jurors</a:t>
            </a:r>
          </a:p>
          <a:p>
            <a:r>
              <a:rPr lang="en-US" dirty="0" smtClean="0"/>
              <a:t>Discover information on which to base an appeal</a:t>
            </a:r>
          </a:p>
          <a:p>
            <a:pPr marL="285750" lvl="1"/>
            <a:r>
              <a:rPr lang="en-US" sz="2400" dirty="0"/>
              <a:t>Get access to information that is generally not discussed during </a:t>
            </a:r>
            <a:r>
              <a:rPr lang="en-US" sz="2400" dirty="0" err="1"/>
              <a:t>voir</a:t>
            </a:r>
            <a:r>
              <a:rPr lang="en-US" sz="2400" dirty="0"/>
              <a:t> dire (political affiliation)</a:t>
            </a:r>
          </a:p>
          <a:p>
            <a:endParaRPr lang="en-US" dirty="0" smtClean="0"/>
          </a:p>
          <a:p>
            <a:pPr marL="0" indent="0">
              <a:buNone/>
            </a:pPr>
            <a:endParaRPr lang="en-US" dirty="0" smtClean="0"/>
          </a:p>
        </p:txBody>
      </p:sp>
      <p:sp>
        <p:nvSpPr>
          <p:cNvPr id="4" name="Slide Number Placeholder 3"/>
          <p:cNvSpPr>
            <a:spLocks noGrp="1"/>
          </p:cNvSpPr>
          <p:nvPr>
            <p:ph type="sldNum" sz="quarter" idx="12"/>
          </p:nvPr>
        </p:nvSpPr>
        <p:spPr/>
        <p:txBody>
          <a:bodyPr/>
          <a:lstStyle/>
          <a:p>
            <a:fld id="{901AF9EA-65AC-4665-9C77-1EC8FFC9F410}" type="slidenum">
              <a:rPr lang="en-US" smtClean="0"/>
              <a:pPr/>
              <a:t>51</a:t>
            </a:fld>
            <a:endParaRPr lang="en-US" dirty="0"/>
          </a:p>
        </p:txBody>
      </p:sp>
    </p:spTree>
    <p:extLst>
      <p:ext uri="{BB962C8B-B14F-4D97-AF65-F5344CB8AC3E}">
        <p14:creationId xmlns:p14="http://schemas.microsoft.com/office/powerpoint/2010/main" val="1849336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Investigate?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Uncovered during Casey Anthony Trial</a:t>
            </a:r>
          </a:p>
          <a:p>
            <a:pPr lvl="1"/>
            <a:r>
              <a:rPr lang="en-US" i="1" dirty="0" smtClean="0"/>
              <a:t>Cops </a:t>
            </a:r>
            <a:r>
              <a:rPr lang="en-US" i="1" dirty="0"/>
              <a:t>in Florida are idiots and completely useless </a:t>
            </a:r>
            <a:r>
              <a:rPr lang="en-US" dirty="0"/>
              <a:t>(Tweet) (Peremptory by Prosecution)</a:t>
            </a:r>
          </a:p>
          <a:p>
            <a:endParaRPr lang="en-US" i="1" dirty="0"/>
          </a:p>
          <a:p>
            <a:pPr lvl="1"/>
            <a:r>
              <a:rPr lang="en-US" dirty="0"/>
              <a:t>Facebook posting of judge’s instructions and comment: </a:t>
            </a:r>
            <a:r>
              <a:rPr lang="en-US" i="1" dirty="0"/>
              <a:t>a book coming soon. LOL </a:t>
            </a:r>
            <a:r>
              <a:rPr lang="en-US" dirty="0"/>
              <a:t>(Dismissed for Cause)</a:t>
            </a:r>
            <a:endParaRPr lang="en-US" i="1" dirty="0"/>
          </a:p>
          <a:p>
            <a:endParaRPr lang="en-US" i="1" dirty="0"/>
          </a:p>
          <a:p>
            <a:pPr lvl="1"/>
            <a:r>
              <a:rPr lang="en-US" dirty="0"/>
              <a:t>Failure to mention DUI in 2006 and review of crime movie posted on Amazon.com (Defense Peremptory)</a:t>
            </a: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52</a:t>
            </a:fld>
            <a:endParaRPr lang="en-US" dirty="0"/>
          </a:p>
        </p:txBody>
      </p:sp>
    </p:spTree>
    <p:extLst>
      <p:ext uri="{BB962C8B-B14F-4D97-AF65-F5344CB8AC3E}">
        <p14:creationId xmlns:p14="http://schemas.microsoft.com/office/powerpoint/2010/main" val="39073339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Areas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Juror Privacy</a:t>
            </a:r>
          </a:p>
          <a:p>
            <a:pPr lvl="1"/>
            <a:r>
              <a:rPr lang="en-US" dirty="0" smtClean="0"/>
              <a:t>Increase in anonymous juries</a:t>
            </a:r>
          </a:p>
          <a:p>
            <a:pPr lvl="1"/>
            <a:r>
              <a:rPr lang="en-US" dirty="0" smtClean="0"/>
              <a:t>Jurors may be less likely to serve</a:t>
            </a:r>
          </a:p>
          <a:p>
            <a:pPr lvl="1"/>
            <a:r>
              <a:rPr lang="en-US" dirty="0" smtClean="0"/>
              <a:t>Digital Native</a:t>
            </a:r>
          </a:p>
          <a:p>
            <a:pPr lvl="1"/>
            <a:r>
              <a:rPr lang="en-US" dirty="0" smtClean="0"/>
              <a:t>Digital Immigrant</a:t>
            </a:r>
          </a:p>
          <a:p>
            <a:endParaRPr lang="en-US" dirty="0"/>
          </a:p>
          <a:p>
            <a:r>
              <a:rPr lang="en-US" dirty="0" smtClean="0"/>
              <a:t>Ethics</a:t>
            </a:r>
          </a:p>
          <a:p>
            <a:endParaRPr lang="en-US" dirty="0"/>
          </a:p>
          <a:p>
            <a:r>
              <a:rPr lang="en-US" dirty="0" smtClean="0"/>
              <a:t>Discovery</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53</a:t>
            </a:fld>
            <a:endParaRPr lang="en-US" dirty="0"/>
          </a:p>
        </p:txBody>
      </p:sp>
    </p:spTree>
    <p:extLst>
      <p:ext uri="{BB962C8B-B14F-4D97-AF65-F5344CB8AC3E}">
        <p14:creationId xmlns:p14="http://schemas.microsoft.com/office/powerpoint/2010/main" val="20192942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Ethical Considerations When Investigating</a:t>
            </a:r>
            <a:endParaRPr lang="en-US" dirty="0"/>
          </a:p>
        </p:txBody>
      </p:sp>
      <p:sp>
        <p:nvSpPr>
          <p:cNvPr id="3" name="Content Placeholder 2"/>
          <p:cNvSpPr>
            <a:spLocks noGrp="1"/>
          </p:cNvSpPr>
          <p:nvPr>
            <p:ph idx="1"/>
          </p:nvPr>
        </p:nvSpPr>
        <p:spPr/>
        <p:txBody>
          <a:bodyPr>
            <a:normAutofit/>
          </a:bodyPr>
          <a:lstStyle/>
          <a:p>
            <a:r>
              <a:rPr lang="en-US" dirty="0" smtClean="0"/>
              <a:t>ABA Model Rule 3.5 states: </a:t>
            </a:r>
          </a:p>
          <a:p>
            <a:pPr lvl="1"/>
            <a:r>
              <a:rPr lang="en-US" i="1" dirty="0" smtClean="0"/>
              <a:t>A lawyer shall not</a:t>
            </a:r>
          </a:p>
          <a:p>
            <a:pPr lvl="1"/>
            <a:r>
              <a:rPr lang="en-US" i="1" dirty="0" smtClean="0"/>
              <a:t>(</a:t>
            </a:r>
            <a:r>
              <a:rPr lang="en-US" i="1" dirty="0"/>
              <a:t>a) seek to influence a judge, juror, prospective juror or other official by means prohibited by law;</a:t>
            </a:r>
          </a:p>
          <a:p>
            <a:endParaRPr lang="en-US" i="1" dirty="0"/>
          </a:p>
          <a:p>
            <a:pPr lvl="1"/>
            <a:r>
              <a:rPr lang="en-US" i="1" dirty="0"/>
              <a:t>(b) communicate ex parte with such a person during the proceeding unless authorized to do so by law or court order</a:t>
            </a:r>
            <a:r>
              <a:rPr lang="en-US" dirty="0"/>
              <a:t>; </a:t>
            </a:r>
          </a:p>
          <a:p>
            <a:endParaRPr lang="en-US" dirty="0"/>
          </a:p>
          <a:p>
            <a:pPr lvl="1"/>
            <a:endParaRPr lang="en-US" dirty="0" smtClean="0"/>
          </a:p>
        </p:txBody>
      </p:sp>
      <p:sp>
        <p:nvSpPr>
          <p:cNvPr id="4" name="Slide Number Placeholder 3"/>
          <p:cNvSpPr>
            <a:spLocks noGrp="1"/>
          </p:cNvSpPr>
          <p:nvPr>
            <p:ph type="sldNum" sz="quarter" idx="12"/>
          </p:nvPr>
        </p:nvSpPr>
        <p:spPr/>
        <p:txBody>
          <a:bodyPr/>
          <a:lstStyle/>
          <a:p>
            <a:fld id="{901AF9EA-65AC-4665-9C77-1EC8FFC9F410}" type="slidenum">
              <a:rPr lang="en-US" smtClean="0"/>
              <a:pPr/>
              <a:t>54</a:t>
            </a:fld>
            <a:endParaRPr lang="en-US" dirty="0"/>
          </a:p>
        </p:txBody>
      </p:sp>
    </p:spTree>
    <p:extLst>
      <p:ext uri="{BB962C8B-B14F-4D97-AF65-F5344CB8AC3E}">
        <p14:creationId xmlns:p14="http://schemas.microsoft.com/office/powerpoint/2010/main" val="6755689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Ethical Considerations </a:t>
            </a:r>
            <a:r>
              <a:rPr lang="en-US" dirty="0" smtClean="0"/>
              <a:t>When Investigating</a:t>
            </a:r>
            <a:endParaRPr lang="en-US" dirty="0"/>
          </a:p>
        </p:txBody>
      </p:sp>
      <p:sp>
        <p:nvSpPr>
          <p:cNvPr id="3" name="Content Placeholder 2"/>
          <p:cNvSpPr>
            <a:spLocks noGrp="1"/>
          </p:cNvSpPr>
          <p:nvPr>
            <p:ph idx="1"/>
          </p:nvPr>
        </p:nvSpPr>
        <p:spPr/>
        <p:txBody>
          <a:bodyPr>
            <a:normAutofit/>
          </a:bodyPr>
          <a:lstStyle/>
          <a:p>
            <a:pPr marL="109728" indent="0">
              <a:buNone/>
            </a:pPr>
            <a:endParaRPr lang="en-US" dirty="0" smtClean="0"/>
          </a:p>
          <a:p>
            <a:pPr lvl="1"/>
            <a:r>
              <a:rPr lang="en-US" dirty="0" smtClean="0"/>
              <a:t>The rule against communication includes “friending” or using a third party. NYCBA 2012-2 </a:t>
            </a:r>
            <a:endParaRPr lang="en-US" dirty="0"/>
          </a:p>
          <a:p>
            <a:endParaRPr lang="en-US" dirty="0"/>
          </a:p>
          <a:p>
            <a:pPr lvl="1"/>
            <a:r>
              <a:rPr lang="en-US" dirty="0"/>
              <a:t>What about inadvertent </a:t>
            </a:r>
            <a:r>
              <a:rPr lang="en-US" dirty="0" smtClean="0"/>
              <a:t>communication or knowing communication by a third party?</a:t>
            </a:r>
          </a:p>
          <a:p>
            <a:pPr lvl="2"/>
            <a:r>
              <a:rPr lang="en-US" dirty="0" smtClean="0"/>
              <a:t>E.g</a:t>
            </a:r>
            <a:r>
              <a:rPr lang="en-US" dirty="0"/>
              <a:t>., Twitter or automated response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55</a:t>
            </a:fld>
            <a:endParaRPr lang="en-US" dirty="0"/>
          </a:p>
        </p:txBody>
      </p:sp>
    </p:spTree>
    <p:extLst>
      <p:ext uri="{BB962C8B-B14F-4D97-AF65-F5344CB8AC3E}">
        <p14:creationId xmlns:p14="http://schemas.microsoft.com/office/powerpoint/2010/main" val="1763449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Ethical Considerations </a:t>
            </a:r>
            <a:r>
              <a:rPr lang="en-US" dirty="0" smtClean="0"/>
              <a:t>When Investigating</a:t>
            </a:r>
            <a:endParaRPr lang="en-US" dirty="0"/>
          </a:p>
        </p:txBody>
      </p:sp>
      <p:sp>
        <p:nvSpPr>
          <p:cNvPr id="3" name="Content Placeholder 2"/>
          <p:cNvSpPr>
            <a:spLocks noGrp="1"/>
          </p:cNvSpPr>
          <p:nvPr>
            <p:ph idx="1"/>
          </p:nvPr>
        </p:nvSpPr>
        <p:spPr/>
        <p:txBody>
          <a:bodyPr/>
          <a:lstStyle/>
          <a:p>
            <a:r>
              <a:rPr lang="en-US" dirty="0" smtClean="0"/>
              <a:t>Ethical Considerations: How</a:t>
            </a:r>
          </a:p>
          <a:p>
            <a:r>
              <a:rPr lang="en-US" dirty="0" smtClean="0"/>
              <a:t>NYCBA Ethics Opinion 2012-02</a:t>
            </a:r>
          </a:p>
          <a:p>
            <a:pPr lvl="1"/>
            <a:r>
              <a:rPr lang="en-US" i="1" dirty="0" smtClean="0"/>
              <a:t>[I]f an attorney views a juror’s social media page and the juror receives an automated message from the social media service that a potential contact has viewed her profile—even if the attorney has not requested the sending of that message or is entirely unaware of it—the attorney has arguably ‘communicated’ with the juror</a:t>
            </a:r>
            <a:r>
              <a:rPr lang="en-US" dirty="0" smtClean="0"/>
              <a:t>.</a:t>
            </a:r>
          </a:p>
          <a:p>
            <a:pPr lvl="1"/>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56</a:t>
            </a:fld>
            <a:endParaRPr lang="en-US" dirty="0"/>
          </a:p>
        </p:txBody>
      </p:sp>
    </p:spTree>
    <p:extLst>
      <p:ext uri="{BB962C8B-B14F-4D97-AF65-F5344CB8AC3E}">
        <p14:creationId xmlns:p14="http://schemas.microsoft.com/office/powerpoint/2010/main" val="4945066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Ethical Considerations </a:t>
            </a:r>
            <a:r>
              <a:rPr lang="en-US" dirty="0" smtClean="0"/>
              <a:t>When </a:t>
            </a:r>
            <a:r>
              <a:rPr lang="en-US" dirty="0"/>
              <a:t>Investigating</a:t>
            </a:r>
          </a:p>
        </p:txBody>
      </p:sp>
      <p:sp>
        <p:nvSpPr>
          <p:cNvPr id="3" name="Content Placeholder 2"/>
          <p:cNvSpPr>
            <a:spLocks noGrp="1"/>
          </p:cNvSpPr>
          <p:nvPr>
            <p:ph idx="1"/>
          </p:nvPr>
        </p:nvSpPr>
        <p:spPr/>
        <p:txBody>
          <a:bodyPr>
            <a:normAutofit/>
          </a:bodyPr>
          <a:lstStyle/>
          <a:p>
            <a:pPr marL="109728" indent="0">
              <a:buNone/>
            </a:pPr>
            <a:r>
              <a:rPr lang="en-US" dirty="0" smtClean="0"/>
              <a:t>NYCBA Ethics </a:t>
            </a:r>
            <a:r>
              <a:rPr lang="en-US" dirty="0"/>
              <a:t>Opinion </a:t>
            </a:r>
            <a:r>
              <a:rPr lang="en-US" dirty="0" smtClean="0"/>
              <a:t>2012-02</a:t>
            </a:r>
          </a:p>
          <a:p>
            <a:pPr lvl="1"/>
            <a:r>
              <a:rPr lang="en-US" i="1" dirty="0" smtClean="0"/>
              <a:t>Although the text of Rule3.5(a)(4) would appear to make any ‘communication’ even one made inadvertently or unknowingly—a violation, the Committee takes no position on whether such an inadvertent communication would be a violation</a:t>
            </a:r>
            <a:r>
              <a:rPr lang="en-US" dirty="0" smtClean="0"/>
              <a:t>.</a:t>
            </a:r>
            <a:endParaRPr lang="en-US" dirty="0"/>
          </a:p>
          <a:p>
            <a:pPr lvl="1"/>
            <a:endParaRPr lang="en-US" dirty="0" smtClean="0"/>
          </a:p>
          <a:p>
            <a:pPr lvl="1"/>
            <a:r>
              <a:rPr lang="en-US" dirty="0" smtClean="0"/>
              <a:t>NY ethics opinions followed by others (Sluss v. Commonwealth )</a:t>
            </a:r>
            <a:endParaRPr lang="en-US" dirty="0"/>
          </a:p>
          <a:p>
            <a:pPr marL="109728" indent="0">
              <a:buNone/>
            </a:pP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57</a:t>
            </a:fld>
            <a:endParaRPr lang="en-US" dirty="0"/>
          </a:p>
        </p:txBody>
      </p:sp>
    </p:spTree>
    <p:extLst>
      <p:ext uri="{BB962C8B-B14F-4D97-AF65-F5344CB8AC3E}">
        <p14:creationId xmlns:p14="http://schemas.microsoft.com/office/powerpoint/2010/main" val="335025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Ethical Considerations When Investigating</a:t>
            </a:r>
            <a:endParaRPr lang="en-US" dirty="0"/>
          </a:p>
        </p:txBody>
      </p:sp>
      <p:sp>
        <p:nvSpPr>
          <p:cNvPr id="3" name="Content Placeholder 2"/>
          <p:cNvSpPr>
            <a:spLocks noGrp="1"/>
          </p:cNvSpPr>
          <p:nvPr>
            <p:ph idx="1"/>
          </p:nvPr>
        </p:nvSpPr>
        <p:spPr/>
        <p:txBody>
          <a:bodyPr>
            <a:normAutofit lnSpcReduction="10000"/>
          </a:bodyPr>
          <a:lstStyle/>
          <a:p>
            <a:r>
              <a:rPr lang="en-US" i="1" dirty="0" smtClean="0"/>
              <a:t>ABA Formal Opinion 466</a:t>
            </a:r>
            <a:r>
              <a:rPr lang="en-US" dirty="0" smtClean="0"/>
              <a:t>, April 24, 2014 (Lawyer Reviewing Juror’s Internet Presence)</a:t>
            </a:r>
          </a:p>
          <a:p>
            <a:r>
              <a:rPr lang="en-US" dirty="0" smtClean="0"/>
              <a:t>Contact automatically generated by the social media provider does not constitute an ethical violation because the lawyer is not communicating with the juror</a:t>
            </a:r>
          </a:p>
          <a:p>
            <a:r>
              <a:rPr lang="en-US" i="1" dirty="0" smtClean="0"/>
              <a:t>[A] neighbor recognizing a lawyer’s car driving down the juror’s street and telling the juror that the lawyer had been seen driving down the street. </a:t>
            </a:r>
            <a:endParaRPr lang="en-US" i="1"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58</a:t>
            </a:fld>
            <a:endParaRPr lang="en-US" dirty="0"/>
          </a:p>
        </p:txBody>
      </p:sp>
    </p:spTree>
    <p:extLst>
      <p:ext uri="{BB962C8B-B14F-4D97-AF65-F5344CB8AC3E}">
        <p14:creationId xmlns:p14="http://schemas.microsoft.com/office/powerpoint/2010/main" val="10527801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Discovery</a:t>
            </a:r>
            <a:endParaRPr lang="en-US" dirty="0"/>
          </a:p>
        </p:txBody>
      </p:sp>
      <p:sp>
        <p:nvSpPr>
          <p:cNvPr id="3" name="Content Placeholder 2"/>
          <p:cNvSpPr>
            <a:spLocks noGrp="1"/>
          </p:cNvSpPr>
          <p:nvPr>
            <p:ph idx="1"/>
          </p:nvPr>
        </p:nvSpPr>
        <p:spPr/>
        <p:txBody>
          <a:bodyPr>
            <a:normAutofit lnSpcReduction="10000"/>
          </a:bodyPr>
          <a:lstStyle/>
          <a:p>
            <a:r>
              <a:rPr lang="en-US" dirty="0" smtClean="0"/>
              <a:t>Juror information generally not subject to Discovery see e.g., </a:t>
            </a:r>
            <a:r>
              <a:rPr lang="en-US" i="1" dirty="0" smtClean="0"/>
              <a:t>Pennsylvania v. Sandusky</a:t>
            </a:r>
          </a:p>
          <a:p>
            <a:endParaRPr lang="en-US" dirty="0"/>
          </a:p>
          <a:p>
            <a:r>
              <a:rPr lang="en-US" dirty="0" smtClean="0"/>
              <a:t>A few jurisdictions allow criminal defense attorneys to discover</a:t>
            </a:r>
            <a:r>
              <a:rPr lang="en-US" dirty="0"/>
              <a:t> </a:t>
            </a:r>
            <a:r>
              <a:rPr lang="en-US" dirty="0" smtClean="0"/>
              <a:t>information that is not publicly available</a:t>
            </a:r>
          </a:p>
          <a:p>
            <a:endParaRPr lang="en-US" dirty="0"/>
          </a:p>
          <a:p>
            <a:r>
              <a:rPr lang="en-US" dirty="0" smtClean="0"/>
              <a:t>Most jurisdictions consider information discovered about jurors to be Attorney Work-Product</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59</a:t>
            </a:fld>
            <a:endParaRPr lang="en-US" dirty="0"/>
          </a:p>
        </p:txBody>
      </p:sp>
    </p:spTree>
    <p:extLst>
      <p:ext uri="{BB962C8B-B14F-4D97-AF65-F5344CB8AC3E}">
        <p14:creationId xmlns:p14="http://schemas.microsoft.com/office/powerpoint/2010/main" val="3661334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1AF9EA-65AC-4665-9C77-1EC8FFC9F410}" type="slidenum">
              <a:rPr lang="en-US" smtClean="0"/>
              <a:pPr/>
              <a:t>6</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685799"/>
            <a:ext cx="7696200" cy="5554133"/>
          </a:xfrm>
          <a:prstGeom prst="rect">
            <a:avLst/>
          </a:prstGeom>
        </p:spPr>
      </p:pic>
    </p:spTree>
    <p:extLst>
      <p:ext uri="{BB962C8B-B14F-4D97-AF65-F5344CB8AC3E}">
        <p14:creationId xmlns:p14="http://schemas.microsoft.com/office/powerpoint/2010/main" val="19990610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Discovery and Ethics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ABA Model Rule 3.5 is silent on the issue</a:t>
            </a:r>
          </a:p>
          <a:p>
            <a:endParaRPr lang="en-US" dirty="0"/>
          </a:p>
          <a:p>
            <a:r>
              <a:rPr lang="en-US" dirty="0" smtClean="0"/>
              <a:t>ABA Model Rule 3.3, Comment 12 states</a:t>
            </a:r>
            <a:endParaRPr lang="en-US" dirty="0"/>
          </a:p>
          <a:p>
            <a:pPr lvl="1"/>
            <a:r>
              <a:rPr lang="en-US" i="1" dirty="0" smtClean="0"/>
              <a:t>Lawyers have a special obligation to protect a tribunal against criminal or fraudulent conduct that undermines the integrity of the adjudicative process, such as bribing, intimidating or otherwise unlawfully communicating with a  witness, juror, court official  or other participant in the proceeding, unlawfully destroying or concealing documents or other evidence[,] or failing to disclose information to the tribunal when required by law to do so</a:t>
            </a:r>
            <a:r>
              <a:rPr lang="en-US" dirty="0" smtClean="0"/>
              <a:t>.</a:t>
            </a:r>
          </a:p>
          <a:p>
            <a:endParaRPr lang="en-US" dirty="0"/>
          </a:p>
          <a:p>
            <a:endParaRPr lang="en-US" dirty="0"/>
          </a:p>
          <a:p>
            <a:pPr marL="109728" indent="0">
              <a:buNone/>
            </a:pP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60</a:t>
            </a:fld>
            <a:endParaRPr lang="en-US" dirty="0"/>
          </a:p>
        </p:txBody>
      </p:sp>
    </p:spTree>
    <p:extLst>
      <p:ext uri="{BB962C8B-B14F-4D97-AF65-F5344CB8AC3E}">
        <p14:creationId xmlns:p14="http://schemas.microsoft.com/office/powerpoint/2010/main" val="26810243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and Ethics</a:t>
            </a:r>
            <a:endParaRPr lang="en-US" dirty="0"/>
          </a:p>
        </p:txBody>
      </p:sp>
      <p:sp>
        <p:nvSpPr>
          <p:cNvPr id="3" name="Content Placeholder 2"/>
          <p:cNvSpPr>
            <a:spLocks noGrp="1"/>
          </p:cNvSpPr>
          <p:nvPr>
            <p:ph idx="1"/>
          </p:nvPr>
        </p:nvSpPr>
        <p:spPr/>
        <p:txBody>
          <a:bodyPr/>
          <a:lstStyle/>
          <a:p>
            <a:r>
              <a:rPr lang="en-US" dirty="0" smtClean="0"/>
              <a:t>Ohio Rule 3.5(b)</a:t>
            </a:r>
          </a:p>
          <a:p>
            <a:pPr lvl="1"/>
            <a:r>
              <a:rPr lang="en-US" i="1" dirty="0" smtClean="0"/>
              <a:t>A lawyer shall reveal promptly to the tribunal improper conduct by a juror or prospective juror, or by another toward a juror, prospective juror, or family member of a juror or prospective juror, of which the lawyer has knowledge.</a:t>
            </a:r>
            <a:endParaRPr lang="en-US" i="1"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61</a:t>
            </a:fld>
            <a:endParaRPr lang="en-US" dirty="0"/>
          </a:p>
        </p:txBody>
      </p:sp>
    </p:spTree>
    <p:extLst>
      <p:ext uri="{BB962C8B-B14F-4D97-AF65-F5344CB8AC3E}">
        <p14:creationId xmlns:p14="http://schemas.microsoft.com/office/powerpoint/2010/main" val="9014099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 Cautionary Tale</a:t>
            </a:r>
            <a:endParaRPr lang="en-US" dirty="0"/>
          </a:p>
        </p:txBody>
      </p:sp>
      <p:sp>
        <p:nvSpPr>
          <p:cNvPr id="3" name="Content Placeholder 2"/>
          <p:cNvSpPr>
            <a:spLocks noGrp="1"/>
          </p:cNvSpPr>
          <p:nvPr>
            <p:ph idx="1"/>
          </p:nvPr>
        </p:nvSpPr>
        <p:spPr/>
        <p:txBody>
          <a:bodyPr>
            <a:normAutofit fontScale="92500"/>
          </a:bodyPr>
          <a:lstStyle/>
          <a:p>
            <a:pPr marL="109728" indent="0" algn="ctr">
              <a:buNone/>
            </a:pPr>
            <a:r>
              <a:rPr lang="en-US" sz="2400" i="1" dirty="0" smtClean="0"/>
              <a:t>U.S. v. Paul Daugerdas</a:t>
            </a:r>
            <a:r>
              <a:rPr lang="en-US" sz="2400" dirty="0" smtClean="0"/>
              <a:t>, S3 No. 09 CR. 581 (WHP) </a:t>
            </a:r>
            <a:endParaRPr lang="en-US" sz="2200" dirty="0"/>
          </a:p>
          <a:p>
            <a:pPr lvl="1"/>
            <a:r>
              <a:rPr lang="en-US" sz="2200" dirty="0" smtClean="0"/>
              <a:t>Largest criminal tax fraud case in the history of the U.S.</a:t>
            </a:r>
          </a:p>
          <a:p>
            <a:pPr lvl="2"/>
            <a:r>
              <a:rPr lang="en-US" sz="2000" dirty="0" smtClean="0"/>
              <a:t>22 million documents</a:t>
            </a:r>
          </a:p>
          <a:p>
            <a:pPr lvl="2"/>
            <a:r>
              <a:rPr lang="en-US" sz="2000" dirty="0" smtClean="0"/>
              <a:t>1,300 exhibits</a:t>
            </a:r>
          </a:p>
          <a:p>
            <a:pPr lvl="2"/>
            <a:r>
              <a:rPr lang="en-US" sz="2000" dirty="0" smtClean="0"/>
              <a:t>9,200 pages of trial testimony </a:t>
            </a:r>
          </a:p>
          <a:p>
            <a:pPr lvl="2"/>
            <a:r>
              <a:rPr lang="en-US" sz="2000" dirty="0" smtClean="0"/>
              <a:t>41 witnesses</a:t>
            </a:r>
          </a:p>
          <a:p>
            <a:pPr lvl="2"/>
            <a:r>
              <a:rPr lang="en-US" sz="2000" dirty="0" smtClean="0"/>
              <a:t>“No expense was spared” Statement by Trial Judge</a:t>
            </a:r>
          </a:p>
          <a:p>
            <a:pPr lvl="1"/>
            <a:r>
              <a:rPr lang="en-US" sz="2200" dirty="0" smtClean="0"/>
              <a:t> 5 defendants each with his and her own defense team</a:t>
            </a:r>
          </a:p>
        </p:txBody>
      </p:sp>
      <p:sp>
        <p:nvSpPr>
          <p:cNvPr id="4" name="Slide Number Placeholder 3"/>
          <p:cNvSpPr>
            <a:spLocks noGrp="1"/>
          </p:cNvSpPr>
          <p:nvPr>
            <p:ph type="sldNum" sz="quarter" idx="12"/>
          </p:nvPr>
        </p:nvSpPr>
        <p:spPr/>
        <p:txBody>
          <a:bodyPr/>
          <a:lstStyle/>
          <a:p>
            <a:fld id="{901AF9EA-65AC-4665-9C77-1EC8FFC9F410}" type="slidenum">
              <a:rPr lang="en-US" smtClean="0"/>
              <a:pPr/>
              <a:t>62</a:t>
            </a:fld>
            <a:endParaRPr lang="en-US" dirty="0"/>
          </a:p>
        </p:txBody>
      </p:sp>
    </p:spTree>
    <p:extLst>
      <p:ext uri="{BB962C8B-B14F-4D97-AF65-F5344CB8AC3E}">
        <p14:creationId xmlns:p14="http://schemas.microsoft.com/office/powerpoint/2010/main" val="41298702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Cautionary Tale</a:t>
            </a:r>
            <a:endParaRPr lang="en-US" dirty="0"/>
          </a:p>
        </p:txBody>
      </p:sp>
      <p:sp>
        <p:nvSpPr>
          <p:cNvPr id="3" name="Content Placeholder 2"/>
          <p:cNvSpPr>
            <a:spLocks noGrp="1"/>
          </p:cNvSpPr>
          <p:nvPr>
            <p:ph idx="1"/>
          </p:nvPr>
        </p:nvSpPr>
        <p:spPr/>
        <p:txBody>
          <a:bodyPr/>
          <a:lstStyle/>
          <a:p>
            <a:r>
              <a:rPr lang="en-US" dirty="0" smtClean="0"/>
              <a:t>4 of the 5 defendants were convicted</a:t>
            </a:r>
          </a:p>
          <a:p>
            <a:endParaRPr lang="en-US" dirty="0"/>
          </a:p>
          <a:p>
            <a:r>
              <a:rPr lang="en-US" dirty="0" smtClean="0"/>
              <a:t>Pursuant to post-trial motions 3 of the 4 convicted defendants granted a new trial</a:t>
            </a:r>
          </a:p>
          <a:p>
            <a:endParaRPr lang="en-US" dirty="0"/>
          </a:p>
          <a:p>
            <a:r>
              <a:rPr lang="en-US" dirty="0" smtClean="0"/>
              <a:t>This story is about the one defendant who did not have his post trial motion granted</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63</a:t>
            </a:fld>
            <a:endParaRPr lang="en-US" dirty="0"/>
          </a:p>
        </p:txBody>
      </p:sp>
    </p:spTree>
    <p:extLst>
      <p:ext uri="{BB962C8B-B14F-4D97-AF65-F5344CB8AC3E}">
        <p14:creationId xmlns:p14="http://schemas.microsoft.com/office/powerpoint/2010/main" val="3318551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Cautionary Tale</a:t>
            </a:r>
            <a:endParaRPr lang="en-US" dirty="0"/>
          </a:p>
        </p:txBody>
      </p:sp>
      <p:sp>
        <p:nvSpPr>
          <p:cNvPr id="3" name="Content Placeholder 2"/>
          <p:cNvSpPr>
            <a:spLocks noGrp="1"/>
          </p:cNvSpPr>
          <p:nvPr>
            <p:ph idx="1"/>
          </p:nvPr>
        </p:nvSpPr>
        <p:spPr/>
        <p:txBody>
          <a:bodyPr/>
          <a:lstStyle/>
          <a:p>
            <a:r>
              <a:rPr lang="en-US" dirty="0" smtClean="0"/>
              <a:t>March 1, start of </a:t>
            </a:r>
            <a:r>
              <a:rPr lang="en-US" dirty="0" err="1" smtClean="0"/>
              <a:t>voir</a:t>
            </a:r>
            <a:r>
              <a:rPr lang="en-US" dirty="0" smtClean="0"/>
              <a:t> dire</a:t>
            </a:r>
          </a:p>
          <a:p>
            <a:endParaRPr lang="en-US" dirty="0"/>
          </a:p>
          <a:p>
            <a:r>
              <a:rPr lang="en-US" dirty="0" smtClean="0"/>
              <a:t>Standard set of questions by the judge to jurors</a:t>
            </a:r>
          </a:p>
          <a:p>
            <a:pPr marL="0" indent="0">
              <a:buNone/>
            </a:pPr>
            <a:endParaRPr lang="en-US" dirty="0"/>
          </a:p>
          <a:p>
            <a:r>
              <a:rPr lang="en-US" dirty="0" smtClean="0"/>
              <a:t>One juror named “Catherine M. Conrad” states “I have a BA in English literature [and] classics, and I studied archeology abroad”</a:t>
            </a:r>
          </a:p>
          <a:p>
            <a:pPr marL="109728" indent="0">
              <a:buNone/>
            </a:pP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64</a:t>
            </a:fld>
            <a:endParaRPr lang="en-US" dirty="0"/>
          </a:p>
        </p:txBody>
      </p:sp>
    </p:spTree>
    <p:extLst>
      <p:ext uri="{BB962C8B-B14F-4D97-AF65-F5344CB8AC3E}">
        <p14:creationId xmlns:p14="http://schemas.microsoft.com/office/powerpoint/2010/main" val="37327560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Cautionary Tale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X and Y law firm runs the following search “Catherine Conrad” and “New York” and returns a 2010 Attorney Suspension Order.</a:t>
            </a:r>
          </a:p>
          <a:p>
            <a:endParaRPr lang="en-US" dirty="0"/>
          </a:p>
          <a:p>
            <a:r>
              <a:rPr lang="en-US" dirty="0" smtClean="0"/>
              <a:t>Conrad empanelled as a juror and takes copious notes throughout the trial.</a:t>
            </a:r>
          </a:p>
          <a:p>
            <a:endParaRPr lang="en-US" dirty="0"/>
          </a:p>
          <a:p>
            <a:r>
              <a:rPr lang="en-US" dirty="0" smtClean="0"/>
              <a:t>May 11, during closing argument Conrad asks the judge if he is going to instruct on </a:t>
            </a:r>
            <a:r>
              <a:rPr lang="en-US" i="1" dirty="0" smtClean="0"/>
              <a:t>respondeat superior </a:t>
            </a:r>
            <a:r>
              <a:rPr lang="en-US" dirty="0" smtClean="0"/>
              <a:t>and </a:t>
            </a:r>
            <a:r>
              <a:rPr lang="en-US" i="1" dirty="0" smtClean="0"/>
              <a:t>vicarious liability</a:t>
            </a:r>
            <a:r>
              <a:rPr lang="en-US" dirty="0" smtClean="0"/>
              <a:t> neither term has been used during trial.</a:t>
            </a:r>
          </a:p>
        </p:txBody>
      </p:sp>
      <p:sp>
        <p:nvSpPr>
          <p:cNvPr id="4" name="Slide Number Placeholder 3"/>
          <p:cNvSpPr>
            <a:spLocks noGrp="1"/>
          </p:cNvSpPr>
          <p:nvPr>
            <p:ph type="sldNum" sz="quarter" idx="12"/>
          </p:nvPr>
        </p:nvSpPr>
        <p:spPr/>
        <p:txBody>
          <a:bodyPr/>
          <a:lstStyle/>
          <a:p>
            <a:fld id="{901AF9EA-65AC-4665-9C77-1EC8FFC9F410}" type="slidenum">
              <a:rPr lang="en-US" smtClean="0"/>
              <a:pPr/>
              <a:t>65</a:t>
            </a:fld>
            <a:endParaRPr lang="en-US" dirty="0"/>
          </a:p>
        </p:txBody>
      </p:sp>
    </p:spTree>
    <p:extLst>
      <p:ext uri="{BB962C8B-B14F-4D97-AF65-F5344CB8AC3E}">
        <p14:creationId xmlns:p14="http://schemas.microsoft.com/office/powerpoint/2010/main" val="14396291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Cautionary Tale</a:t>
            </a:r>
            <a:endParaRPr lang="en-US" dirty="0"/>
          </a:p>
        </p:txBody>
      </p:sp>
      <p:sp>
        <p:nvSpPr>
          <p:cNvPr id="3" name="Content Placeholder 2"/>
          <p:cNvSpPr>
            <a:spLocks noGrp="1"/>
          </p:cNvSpPr>
          <p:nvPr>
            <p:ph idx="1"/>
          </p:nvPr>
        </p:nvSpPr>
        <p:spPr/>
        <p:txBody>
          <a:bodyPr/>
          <a:lstStyle/>
          <a:p>
            <a:r>
              <a:rPr lang="en-US" dirty="0" smtClean="0"/>
              <a:t>Once Conrad sent out the note about the legal terms, the X and Y law firm runs a Westlaw report on Conrad which provides “a previous address for Catherine M. Conrad in Bronxville—the exact name and town listed on the jury roll.”  </a:t>
            </a:r>
          </a:p>
          <a:p>
            <a:endParaRPr lang="en-US" dirty="0"/>
          </a:p>
          <a:p>
            <a:r>
              <a:rPr lang="en-US" dirty="0" smtClean="0"/>
              <a:t>It also stated that “Conrad was a suspended attorney with a Bronx address.”</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66</a:t>
            </a:fld>
            <a:endParaRPr lang="en-US" dirty="0"/>
          </a:p>
        </p:txBody>
      </p:sp>
    </p:spTree>
    <p:extLst>
      <p:ext uri="{BB962C8B-B14F-4D97-AF65-F5344CB8AC3E}">
        <p14:creationId xmlns:p14="http://schemas.microsoft.com/office/powerpoint/2010/main" val="26325541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Cautionary Tale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May 28, four days after the jury verdict, the prosecution receives a congratulatory note from Conrad</a:t>
            </a:r>
          </a:p>
          <a:p>
            <a:endParaRPr lang="en-US" dirty="0"/>
          </a:p>
          <a:p>
            <a:r>
              <a:rPr lang="en-US" dirty="0" smtClean="0"/>
              <a:t>3 weeks later, this note is turned over and defense counsel and matches Conrad’s phone number with the number listed on the NY attorney registry</a:t>
            </a:r>
          </a:p>
          <a:p>
            <a:pPr marL="0" indent="0">
              <a:buNone/>
            </a:pPr>
            <a:endParaRPr lang="en-US" dirty="0"/>
          </a:p>
          <a:p>
            <a:r>
              <a:rPr lang="en-US" dirty="0" smtClean="0"/>
              <a:t>July 8, defendants move for a new trial based on juror misconduct (X and Y law firm makes no mention of previous investigation efforts)</a:t>
            </a: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67</a:t>
            </a:fld>
            <a:endParaRPr lang="en-US" dirty="0"/>
          </a:p>
        </p:txBody>
      </p:sp>
    </p:spTree>
    <p:extLst>
      <p:ext uri="{BB962C8B-B14F-4D97-AF65-F5344CB8AC3E}">
        <p14:creationId xmlns:p14="http://schemas.microsoft.com/office/powerpoint/2010/main" val="40972708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Cautionary Tale</a:t>
            </a:r>
            <a:endParaRPr lang="en-US" dirty="0"/>
          </a:p>
        </p:txBody>
      </p:sp>
      <p:sp>
        <p:nvSpPr>
          <p:cNvPr id="3" name="Content Placeholder 2"/>
          <p:cNvSpPr>
            <a:spLocks noGrp="1"/>
          </p:cNvSpPr>
          <p:nvPr>
            <p:ph idx="1"/>
          </p:nvPr>
        </p:nvSpPr>
        <p:spPr/>
        <p:txBody>
          <a:bodyPr/>
          <a:lstStyle/>
          <a:p>
            <a:r>
              <a:rPr lang="en-US" dirty="0" smtClean="0"/>
              <a:t>July 15, the judge, at the bequest of the prosecution, questioned defense counsel about any prior knowledge of Conrad</a:t>
            </a:r>
            <a:endParaRPr lang="en-US" dirty="0"/>
          </a:p>
          <a:p>
            <a:r>
              <a:rPr lang="en-US" dirty="0" smtClean="0"/>
              <a:t>The defense team acknowledges the Google search and Westlaw Report</a:t>
            </a:r>
          </a:p>
          <a:p>
            <a:r>
              <a:rPr lang="en-US" dirty="0" smtClean="0"/>
              <a:t> This leads the government to request discovery</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68</a:t>
            </a:fld>
            <a:endParaRPr lang="en-US" dirty="0"/>
          </a:p>
        </p:txBody>
      </p:sp>
    </p:spTree>
    <p:extLst>
      <p:ext uri="{BB962C8B-B14F-4D97-AF65-F5344CB8AC3E}">
        <p14:creationId xmlns:p14="http://schemas.microsoft.com/office/powerpoint/2010/main" val="32987119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Cautionary Tale</a:t>
            </a:r>
            <a:endParaRPr lang="en-US" dirty="0"/>
          </a:p>
        </p:txBody>
      </p:sp>
      <p:sp>
        <p:nvSpPr>
          <p:cNvPr id="3" name="Content Placeholder 2"/>
          <p:cNvSpPr>
            <a:spLocks noGrp="1"/>
          </p:cNvSpPr>
          <p:nvPr>
            <p:ph idx="1"/>
          </p:nvPr>
        </p:nvSpPr>
        <p:spPr/>
        <p:txBody>
          <a:bodyPr>
            <a:normAutofit fontScale="92500"/>
          </a:bodyPr>
          <a:lstStyle/>
          <a:p>
            <a:r>
              <a:rPr lang="en-US" dirty="0" smtClean="0"/>
              <a:t>In the discovery turned over is an email between a partner in the X and Y law firm and a paralegal.  The email referenced Conrad and included the following language: </a:t>
            </a:r>
          </a:p>
          <a:p>
            <a:pPr marL="109728" indent="0">
              <a:buNone/>
            </a:pPr>
            <a:endParaRPr lang="en-US" dirty="0" smtClean="0"/>
          </a:p>
          <a:p>
            <a:pPr marL="109728" indent="0" algn="ctr">
              <a:buNone/>
            </a:pPr>
            <a:r>
              <a:rPr lang="en-US" b="1" dirty="0" smtClean="0"/>
              <a:t>“Jesus, I do think that it’s her”   </a:t>
            </a:r>
          </a:p>
          <a:p>
            <a:endParaRPr lang="en-US" dirty="0"/>
          </a:p>
          <a:p>
            <a:r>
              <a:rPr lang="en-US" dirty="0" smtClean="0"/>
              <a:t>This email was sent May 12</a:t>
            </a:r>
            <a:r>
              <a:rPr lang="en-US" baseline="30000" dirty="0" smtClean="0"/>
              <a:t>th</a:t>
            </a:r>
            <a:r>
              <a:rPr lang="en-US" dirty="0" smtClean="0"/>
              <a:t>, the same day as the Westlaw Report run by the X and Y law firm </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69</a:t>
            </a:fld>
            <a:endParaRPr lang="en-US" dirty="0"/>
          </a:p>
        </p:txBody>
      </p:sp>
    </p:spTree>
    <p:extLst>
      <p:ext uri="{BB962C8B-B14F-4D97-AF65-F5344CB8AC3E}">
        <p14:creationId xmlns:p14="http://schemas.microsoft.com/office/powerpoint/2010/main" val="3621752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Social Media</a:t>
            </a:r>
            <a:endParaRPr lang="en-US" dirty="0"/>
          </a:p>
        </p:txBody>
      </p:sp>
      <p:sp>
        <p:nvSpPr>
          <p:cNvPr id="3" name="Content Placeholder 2"/>
          <p:cNvSpPr>
            <a:spLocks noGrp="1"/>
          </p:cNvSpPr>
          <p:nvPr>
            <p:ph idx="1"/>
          </p:nvPr>
        </p:nvSpPr>
        <p:spPr/>
        <p:txBody>
          <a:bodyPr/>
          <a:lstStyle/>
          <a:p>
            <a:r>
              <a:rPr lang="en-US" i="1" dirty="0" smtClean="0"/>
              <a:t>Forms of electronic communication through which users create online communities to share information, ideas, personal messages, and other content</a:t>
            </a:r>
          </a:p>
          <a:p>
            <a:endParaRPr lang="en-US" i="1" dirty="0"/>
          </a:p>
          <a:p>
            <a:pPr lvl="1"/>
            <a:r>
              <a:rPr lang="en-US" dirty="0" smtClean="0"/>
              <a:t>Technology</a:t>
            </a:r>
          </a:p>
          <a:p>
            <a:pPr lvl="1"/>
            <a:r>
              <a:rPr lang="en-US" dirty="0" smtClean="0"/>
              <a:t>User Creation</a:t>
            </a:r>
          </a:p>
          <a:p>
            <a:pPr lvl="1"/>
            <a:r>
              <a:rPr lang="en-US" dirty="0" smtClean="0"/>
              <a:t>Community</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7</a:t>
            </a:fld>
            <a:endParaRPr lang="en-US" dirty="0"/>
          </a:p>
        </p:txBody>
      </p:sp>
    </p:spTree>
    <p:extLst>
      <p:ext uri="{BB962C8B-B14F-4D97-AF65-F5344CB8AC3E}">
        <p14:creationId xmlns:p14="http://schemas.microsoft.com/office/powerpoint/2010/main" val="22564193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 Cautionary Tale</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t>U.S. v. Daugerdas</a:t>
            </a:r>
          </a:p>
          <a:p>
            <a:pPr lvl="1"/>
            <a:r>
              <a:rPr lang="en-US" dirty="0" smtClean="0"/>
              <a:t>No new trial for the defendant represented by X and Y law firm.</a:t>
            </a:r>
          </a:p>
          <a:p>
            <a:pPr lvl="1"/>
            <a:endParaRPr lang="en-US" dirty="0" smtClean="0"/>
          </a:p>
          <a:p>
            <a:pPr lvl="1"/>
            <a:r>
              <a:rPr lang="en-US" dirty="0" smtClean="0"/>
              <a:t>X and Y law firm had </a:t>
            </a:r>
            <a:r>
              <a:rPr lang="en-US" dirty="0"/>
              <a:t>waived </a:t>
            </a:r>
            <a:r>
              <a:rPr lang="en-US" dirty="0" smtClean="0"/>
              <a:t>defendant’s 6</a:t>
            </a:r>
            <a:r>
              <a:rPr lang="en-US" baseline="30000" dirty="0" smtClean="0"/>
              <a:t>th</a:t>
            </a:r>
            <a:r>
              <a:rPr lang="en-US" dirty="0" smtClean="0"/>
              <a:t> Amendment right </a:t>
            </a:r>
            <a:r>
              <a:rPr lang="en-US" dirty="0"/>
              <a:t>to an impartial jury. </a:t>
            </a:r>
          </a:p>
          <a:p>
            <a:pPr lvl="1"/>
            <a:endParaRPr lang="en-US" dirty="0" smtClean="0"/>
          </a:p>
          <a:p>
            <a:pPr lvl="1"/>
            <a:r>
              <a:rPr lang="en-US" dirty="0" smtClean="0"/>
              <a:t>The waiver occurred when the X and Y law firm withheld from the court information about the juror that they had discovered during an earlier online investigation. </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70</a:t>
            </a:fld>
            <a:endParaRPr lang="en-US" dirty="0"/>
          </a:p>
        </p:txBody>
      </p:sp>
    </p:spTree>
    <p:extLst>
      <p:ext uri="{BB962C8B-B14F-4D97-AF65-F5344CB8AC3E}">
        <p14:creationId xmlns:p14="http://schemas.microsoft.com/office/powerpoint/2010/main" val="172153695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Cautionary Tale--Update</a:t>
            </a:r>
            <a:endParaRPr lang="en-US" dirty="0"/>
          </a:p>
        </p:txBody>
      </p:sp>
      <p:sp>
        <p:nvSpPr>
          <p:cNvPr id="3" name="Content Placeholder 2"/>
          <p:cNvSpPr>
            <a:spLocks noGrp="1"/>
          </p:cNvSpPr>
          <p:nvPr>
            <p:ph idx="1"/>
          </p:nvPr>
        </p:nvSpPr>
        <p:spPr/>
        <p:txBody>
          <a:bodyPr>
            <a:normAutofit/>
          </a:bodyPr>
          <a:lstStyle/>
          <a:p>
            <a:r>
              <a:rPr lang="en-US" i="1" dirty="0" smtClean="0"/>
              <a:t>United </a:t>
            </a:r>
            <a:r>
              <a:rPr lang="en-US" i="1" dirty="0"/>
              <a:t>States v. Parse</a:t>
            </a:r>
            <a:r>
              <a:rPr lang="en-US" dirty="0"/>
              <a:t>, </a:t>
            </a:r>
            <a:r>
              <a:rPr lang="en-US" dirty="0" smtClean="0"/>
              <a:t>789 </a:t>
            </a:r>
            <a:r>
              <a:rPr lang="en-US" dirty="0"/>
              <a:t>F.3d </a:t>
            </a:r>
            <a:r>
              <a:rPr lang="en-US" dirty="0" smtClean="0"/>
              <a:t>83, 112, </a:t>
            </a:r>
            <a:r>
              <a:rPr lang="en-US" dirty="0"/>
              <a:t>2015 U.S. App. LEXIS 9492 (2d Cir. </a:t>
            </a:r>
            <a:r>
              <a:rPr lang="en-US" dirty="0" smtClean="0"/>
              <a:t>2015). Reversed </a:t>
            </a:r>
            <a:r>
              <a:rPr lang="en-US" dirty="0"/>
              <a:t>for a new </a:t>
            </a:r>
            <a:r>
              <a:rPr lang="en-US" dirty="0" smtClean="0"/>
              <a:t>trial:</a:t>
            </a:r>
          </a:p>
          <a:p>
            <a:r>
              <a:rPr lang="en-US" dirty="0" smtClean="0"/>
              <a:t>[1]</a:t>
            </a:r>
            <a:r>
              <a:rPr lang="en-US" i="1" dirty="0" smtClean="0"/>
              <a:t>We </a:t>
            </a:r>
            <a:r>
              <a:rPr lang="en-US" i="1" dirty="0"/>
              <a:t>conclude that to the extent the district court found that Parse’s attorneys knew Conrad had lied, that finding is not supported by the record; and </a:t>
            </a:r>
            <a:r>
              <a:rPr lang="en-US" dirty="0" smtClean="0"/>
              <a:t>[2] </a:t>
            </a:r>
            <a:r>
              <a:rPr lang="en-US" i="1" dirty="0" smtClean="0"/>
              <a:t>to </a:t>
            </a:r>
            <a:r>
              <a:rPr lang="en-US" i="1" dirty="0"/>
              <a:t>the extent that the court ruled that Parse’s right was waived because his attorneys failed to exercise due diligence to learn the facts, that ruling was based on an error of law</a:t>
            </a:r>
            <a:r>
              <a:rPr lang="en-US" dirty="0"/>
              <a:t>.</a:t>
            </a:r>
            <a:endParaRPr lang="en-US" dirty="0" smtClean="0"/>
          </a:p>
          <a:p>
            <a:pPr lvl="1"/>
            <a:endParaRPr lang="en-US" dirty="0"/>
          </a:p>
          <a:p>
            <a:pPr lvl="1"/>
            <a:endParaRPr lang="en-US" dirty="0" smtClean="0"/>
          </a:p>
        </p:txBody>
      </p:sp>
      <p:sp>
        <p:nvSpPr>
          <p:cNvPr id="4" name="Slide Number Placeholder 3"/>
          <p:cNvSpPr>
            <a:spLocks noGrp="1"/>
          </p:cNvSpPr>
          <p:nvPr>
            <p:ph type="sldNum" sz="quarter" idx="12"/>
          </p:nvPr>
        </p:nvSpPr>
        <p:spPr/>
        <p:txBody>
          <a:bodyPr/>
          <a:lstStyle/>
          <a:p>
            <a:fld id="{901AF9EA-65AC-4665-9C77-1EC8FFC9F410}" type="slidenum">
              <a:rPr lang="en-US" smtClean="0"/>
              <a:pPr/>
              <a:t>71</a:t>
            </a:fld>
            <a:endParaRPr lang="en-US" dirty="0"/>
          </a:p>
        </p:txBody>
      </p:sp>
    </p:spTree>
    <p:extLst>
      <p:ext uri="{BB962C8B-B14F-4D97-AF65-F5344CB8AC3E}">
        <p14:creationId xmlns:p14="http://schemas.microsoft.com/office/powerpoint/2010/main" val="19408102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By Jurors</a:t>
            </a:r>
            <a:endParaRPr lang="en-US" dirty="0"/>
          </a:p>
        </p:txBody>
      </p:sp>
      <p:sp>
        <p:nvSpPr>
          <p:cNvPr id="3" name="Content Placeholder 2"/>
          <p:cNvSpPr>
            <a:spLocks noGrp="1"/>
          </p:cNvSpPr>
          <p:nvPr>
            <p:ph idx="1"/>
          </p:nvPr>
        </p:nvSpPr>
        <p:spPr/>
        <p:txBody>
          <a:bodyPr>
            <a:normAutofit fontScale="92500"/>
          </a:bodyPr>
          <a:lstStyle/>
          <a:p>
            <a:r>
              <a:rPr lang="en-US" dirty="0" smtClean="0"/>
              <a:t>Reduces confusion and curiosity</a:t>
            </a:r>
          </a:p>
          <a:p>
            <a:endParaRPr lang="en-US" dirty="0"/>
          </a:p>
          <a:p>
            <a:r>
              <a:rPr lang="en-US" dirty="0" smtClean="0"/>
              <a:t>Makes jurors more comfortable with their verdict</a:t>
            </a:r>
          </a:p>
          <a:p>
            <a:endParaRPr lang="en-US" dirty="0"/>
          </a:p>
          <a:p>
            <a:r>
              <a:rPr lang="en-US" dirty="0" smtClean="0"/>
              <a:t>Encourages jurors to ask questions during deliberations</a:t>
            </a:r>
          </a:p>
          <a:p>
            <a:endParaRPr lang="en-US" dirty="0"/>
          </a:p>
          <a:p>
            <a:r>
              <a:rPr lang="en-US" dirty="0" smtClean="0"/>
              <a:t>All questions not answered but still a tool for education</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72</a:t>
            </a:fld>
            <a:endParaRPr lang="en-US" dirty="0"/>
          </a:p>
        </p:txBody>
      </p:sp>
    </p:spTree>
    <p:extLst>
      <p:ext uri="{BB962C8B-B14F-4D97-AF65-F5344CB8AC3E}">
        <p14:creationId xmlns:p14="http://schemas.microsoft.com/office/powerpoint/2010/main" val="39811645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By Jurors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Jurors become less dependent on outside sources</a:t>
            </a:r>
          </a:p>
          <a:p>
            <a:endParaRPr lang="en-US" dirty="0"/>
          </a:p>
          <a:p>
            <a:r>
              <a:rPr lang="en-US" dirty="0" smtClean="0"/>
              <a:t>Easy to find information online</a:t>
            </a:r>
          </a:p>
          <a:p>
            <a:endParaRPr lang="en-US" dirty="0"/>
          </a:p>
          <a:p>
            <a:r>
              <a:rPr lang="en-US" dirty="0" smtClean="0"/>
              <a:t>Strengthens the juror’s view about the process</a:t>
            </a:r>
          </a:p>
          <a:p>
            <a:endParaRPr lang="en-US" dirty="0"/>
          </a:p>
          <a:p>
            <a:r>
              <a:rPr lang="en-US" dirty="0" smtClean="0"/>
              <a:t>Jurors treated less like children and more like equal partners</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73</a:t>
            </a:fld>
            <a:endParaRPr lang="en-US" dirty="0"/>
          </a:p>
        </p:txBody>
      </p:sp>
    </p:spTree>
    <p:extLst>
      <p:ext uri="{BB962C8B-B14F-4D97-AF65-F5344CB8AC3E}">
        <p14:creationId xmlns:p14="http://schemas.microsoft.com/office/powerpoint/2010/main" val="32395771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By Jurors</a:t>
            </a:r>
            <a:endParaRPr lang="en-US" dirty="0"/>
          </a:p>
        </p:txBody>
      </p:sp>
      <p:sp>
        <p:nvSpPr>
          <p:cNvPr id="3" name="Content Placeholder 2"/>
          <p:cNvSpPr>
            <a:spLocks noGrp="1"/>
          </p:cNvSpPr>
          <p:nvPr>
            <p:ph idx="1"/>
          </p:nvPr>
        </p:nvSpPr>
        <p:spPr/>
        <p:txBody>
          <a:bodyPr>
            <a:normAutofit fontScale="85000" lnSpcReduction="20000"/>
          </a:bodyPr>
          <a:lstStyle/>
          <a:p>
            <a:r>
              <a:rPr lang="en-US" sz="3200" dirty="0">
                <a:solidFill>
                  <a:schemeClr val="tx1"/>
                </a:solidFill>
              </a:rPr>
              <a:t>Not Favored by Some</a:t>
            </a:r>
            <a:r>
              <a:rPr lang="en-US" sz="2800" dirty="0">
                <a:solidFill>
                  <a:schemeClr val="tx1"/>
                </a:solidFill>
              </a:rPr>
              <a:t> </a:t>
            </a:r>
          </a:p>
          <a:p>
            <a:pPr lvl="1"/>
            <a:r>
              <a:rPr lang="en-US" sz="2800" dirty="0">
                <a:solidFill>
                  <a:schemeClr val="tx1"/>
                </a:solidFill>
              </a:rPr>
              <a:t>Lack of familiarity with the process</a:t>
            </a:r>
          </a:p>
          <a:p>
            <a:pPr lvl="1"/>
            <a:r>
              <a:rPr lang="en-US" sz="2800" dirty="0">
                <a:solidFill>
                  <a:schemeClr val="tx1"/>
                </a:solidFill>
              </a:rPr>
              <a:t>Doesn’t resolve the problem (“not certain this would help—a judge couldn’t be certain where this would lead”)</a:t>
            </a:r>
          </a:p>
          <a:p>
            <a:pPr lvl="1"/>
            <a:r>
              <a:rPr lang="en-US" sz="2800" dirty="0">
                <a:solidFill>
                  <a:schemeClr val="tx1"/>
                </a:solidFill>
              </a:rPr>
              <a:t>Jurors no longer neutral</a:t>
            </a:r>
          </a:p>
          <a:p>
            <a:pPr lvl="1"/>
            <a:r>
              <a:rPr lang="en-US" sz="2800" dirty="0">
                <a:solidFill>
                  <a:schemeClr val="tx1"/>
                </a:solidFill>
              </a:rPr>
              <a:t>Burden shifting</a:t>
            </a:r>
          </a:p>
          <a:p>
            <a:pPr lvl="1"/>
            <a:r>
              <a:rPr lang="en-US" sz="2800" dirty="0">
                <a:solidFill>
                  <a:schemeClr val="tx1"/>
                </a:solidFill>
              </a:rPr>
              <a:t>Give up power</a:t>
            </a: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74</a:t>
            </a:fld>
            <a:endParaRPr lang="en-US" dirty="0"/>
          </a:p>
        </p:txBody>
      </p:sp>
    </p:spTree>
    <p:extLst>
      <p:ext uri="{BB962C8B-B14F-4D97-AF65-F5344CB8AC3E}">
        <p14:creationId xmlns:p14="http://schemas.microsoft.com/office/powerpoint/2010/main" val="14316335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By Jurors</a:t>
            </a:r>
            <a:endParaRPr lang="en-US" dirty="0"/>
          </a:p>
        </p:txBody>
      </p:sp>
      <p:sp>
        <p:nvSpPr>
          <p:cNvPr id="3" name="Content Placeholder 2"/>
          <p:cNvSpPr>
            <a:spLocks noGrp="1"/>
          </p:cNvSpPr>
          <p:nvPr>
            <p:ph idx="1"/>
          </p:nvPr>
        </p:nvSpPr>
        <p:spPr/>
        <p:txBody>
          <a:bodyPr>
            <a:normAutofit/>
          </a:bodyPr>
          <a:lstStyle/>
          <a:p>
            <a:pPr marL="457200" lvl="1" indent="0">
              <a:buNone/>
            </a:pPr>
            <a:r>
              <a:rPr lang="en-US" i="1" dirty="0" smtClean="0">
                <a:solidFill>
                  <a:schemeClr val="tx1"/>
                </a:solidFill>
              </a:rPr>
              <a:t>Commonwealth v. Cherry</a:t>
            </a:r>
          </a:p>
          <a:p>
            <a:pPr lvl="1"/>
            <a:r>
              <a:rPr lang="en-US" dirty="0" smtClean="0">
                <a:solidFill>
                  <a:schemeClr val="tx1"/>
                </a:solidFill>
              </a:rPr>
              <a:t>Capital </a:t>
            </a:r>
            <a:r>
              <a:rPr lang="en-US" dirty="0">
                <a:solidFill>
                  <a:schemeClr val="tx1"/>
                </a:solidFill>
              </a:rPr>
              <a:t>murder trial </a:t>
            </a:r>
          </a:p>
          <a:p>
            <a:pPr lvl="1"/>
            <a:r>
              <a:rPr lang="en-US" dirty="0">
                <a:solidFill>
                  <a:schemeClr val="tx1"/>
                </a:solidFill>
              </a:rPr>
              <a:t>D charged with killing his girlfriend’s </a:t>
            </a:r>
            <a:r>
              <a:rPr lang="en-US" dirty="0" smtClean="0">
                <a:solidFill>
                  <a:schemeClr val="tx1"/>
                </a:solidFill>
              </a:rPr>
              <a:t>child</a:t>
            </a:r>
          </a:p>
          <a:p>
            <a:pPr lvl="1"/>
            <a:r>
              <a:rPr lang="en-US" dirty="0">
                <a:solidFill>
                  <a:schemeClr val="tx1"/>
                </a:solidFill>
              </a:rPr>
              <a:t>Jury starts deliberations on Thursday and returns not guilty verdict on 1</a:t>
            </a:r>
            <a:r>
              <a:rPr lang="en-US" baseline="30000" dirty="0">
                <a:solidFill>
                  <a:schemeClr val="tx1"/>
                </a:solidFill>
              </a:rPr>
              <a:t>st</a:t>
            </a:r>
            <a:r>
              <a:rPr lang="en-US" dirty="0">
                <a:solidFill>
                  <a:schemeClr val="tx1"/>
                </a:solidFill>
              </a:rPr>
              <a:t> degree murder after a few hours</a:t>
            </a:r>
          </a:p>
          <a:p>
            <a:pPr lvl="1"/>
            <a:r>
              <a:rPr lang="en-US" dirty="0">
                <a:solidFill>
                  <a:schemeClr val="tx1"/>
                </a:solidFill>
              </a:rPr>
              <a:t>Jury continues to deliberate on the lesser charges no </a:t>
            </a:r>
            <a:r>
              <a:rPr lang="en-US" dirty="0" smtClean="0">
                <a:solidFill>
                  <a:schemeClr val="tx1"/>
                </a:solidFill>
              </a:rPr>
              <a:t>resolution. </a:t>
            </a:r>
            <a:r>
              <a:rPr lang="en-US" dirty="0">
                <a:solidFill>
                  <a:schemeClr val="tx1"/>
                </a:solidFill>
              </a:rPr>
              <a:t>The jury eventually retires for the night.</a:t>
            </a:r>
          </a:p>
          <a:p>
            <a:pPr lvl="1"/>
            <a:endParaRPr lang="en-US" dirty="0">
              <a:solidFill>
                <a:schemeClr val="tx1"/>
              </a:solidFill>
            </a:endParaRPr>
          </a:p>
        </p:txBody>
      </p:sp>
      <p:sp>
        <p:nvSpPr>
          <p:cNvPr id="4" name="Slide Number Placeholder 3"/>
          <p:cNvSpPr>
            <a:spLocks noGrp="1"/>
          </p:cNvSpPr>
          <p:nvPr>
            <p:ph type="sldNum" sz="quarter" idx="12"/>
          </p:nvPr>
        </p:nvSpPr>
        <p:spPr/>
        <p:txBody>
          <a:bodyPr/>
          <a:lstStyle/>
          <a:p>
            <a:fld id="{901AF9EA-65AC-4665-9C77-1EC8FFC9F410}" type="slidenum">
              <a:rPr lang="en-US" smtClean="0"/>
              <a:pPr/>
              <a:t>75</a:t>
            </a:fld>
            <a:endParaRPr lang="en-US" dirty="0"/>
          </a:p>
        </p:txBody>
      </p:sp>
    </p:spTree>
    <p:extLst>
      <p:ext uri="{BB962C8B-B14F-4D97-AF65-F5344CB8AC3E}">
        <p14:creationId xmlns:p14="http://schemas.microsoft.com/office/powerpoint/2010/main" val="16210703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By Jurors</a:t>
            </a:r>
            <a:endParaRPr lang="en-US" dirty="0"/>
          </a:p>
        </p:txBody>
      </p:sp>
      <p:sp>
        <p:nvSpPr>
          <p:cNvPr id="3" name="Content Placeholder 2"/>
          <p:cNvSpPr>
            <a:spLocks noGrp="1"/>
          </p:cNvSpPr>
          <p:nvPr>
            <p:ph idx="1"/>
          </p:nvPr>
        </p:nvSpPr>
        <p:spPr/>
        <p:txBody>
          <a:bodyPr/>
          <a:lstStyle/>
          <a:p>
            <a:r>
              <a:rPr lang="en-US" i="1" dirty="0" smtClean="0"/>
              <a:t>Commonwealth v. Cherry</a:t>
            </a:r>
          </a:p>
          <a:p>
            <a:pPr lvl="1"/>
            <a:r>
              <a:rPr lang="en-US" dirty="0" smtClean="0">
                <a:solidFill>
                  <a:schemeClr val="tx1"/>
                </a:solidFill>
              </a:rPr>
              <a:t>During </a:t>
            </a:r>
            <a:r>
              <a:rPr lang="en-US" dirty="0">
                <a:solidFill>
                  <a:schemeClr val="tx1"/>
                </a:solidFill>
              </a:rPr>
              <a:t>the night one juror goes online to look up “retinal </a:t>
            </a:r>
            <a:r>
              <a:rPr lang="en-US" dirty="0" smtClean="0">
                <a:solidFill>
                  <a:schemeClr val="tx1"/>
                </a:solidFill>
              </a:rPr>
              <a:t>detachment”</a:t>
            </a:r>
            <a:endParaRPr lang="en-US" dirty="0" smtClean="0">
              <a:solidFill>
                <a:schemeClr val="tx1"/>
              </a:solidFill>
            </a:endParaRPr>
          </a:p>
          <a:p>
            <a:pPr lvl="1"/>
            <a:r>
              <a:rPr lang="en-US" dirty="0">
                <a:solidFill>
                  <a:schemeClr val="tx1"/>
                </a:solidFill>
              </a:rPr>
              <a:t>Judge orders a mistrial on the two remaining counts</a:t>
            </a:r>
          </a:p>
          <a:p>
            <a:pPr marL="905256" lvl="2" indent="0">
              <a:buNone/>
            </a:pPr>
            <a:r>
              <a:rPr lang="en-US" dirty="0">
                <a:solidFill>
                  <a:schemeClr val="tx1"/>
                </a:solidFill>
              </a:rPr>
              <a:t>(third degree murder and involuntary manslaughter)</a:t>
            </a:r>
          </a:p>
          <a:p>
            <a:pPr lvl="1"/>
            <a:r>
              <a:rPr lang="en-US" dirty="0">
                <a:solidFill>
                  <a:schemeClr val="tx1"/>
                </a:solidFill>
              </a:rPr>
              <a:t>Juror was not charged with an offense</a:t>
            </a:r>
          </a:p>
          <a:p>
            <a:pPr lvl="1"/>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76</a:t>
            </a:fld>
            <a:endParaRPr lang="en-US" dirty="0"/>
          </a:p>
        </p:txBody>
      </p:sp>
    </p:spTree>
    <p:extLst>
      <p:ext uri="{BB962C8B-B14F-4D97-AF65-F5344CB8AC3E}">
        <p14:creationId xmlns:p14="http://schemas.microsoft.com/office/powerpoint/2010/main" val="23380428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By Jurors</a:t>
            </a:r>
            <a:endParaRPr lang="en-US" dirty="0"/>
          </a:p>
        </p:txBody>
      </p:sp>
      <p:sp>
        <p:nvSpPr>
          <p:cNvPr id="3" name="Content Placeholder 2"/>
          <p:cNvSpPr>
            <a:spLocks noGrp="1"/>
          </p:cNvSpPr>
          <p:nvPr>
            <p:ph idx="1"/>
          </p:nvPr>
        </p:nvSpPr>
        <p:spPr/>
        <p:txBody>
          <a:bodyPr>
            <a:normAutofit/>
          </a:bodyPr>
          <a:lstStyle/>
          <a:p>
            <a:pPr marL="457200" lvl="1" indent="0">
              <a:buNone/>
            </a:pPr>
            <a:r>
              <a:rPr lang="en-US" i="1" dirty="0" smtClean="0">
                <a:solidFill>
                  <a:schemeClr val="tx1"/>
                </a:solidFill>
              </a:rPr>
              <a:t>Commonwealth v. Cherry</a:t>
            </a:r>
          </a:p>
          <a:p>
            <a:pPr lvl="1"/>
            <a:r>
              <a:rPr lang="en-US" dirty="0" smtClean="0">
                <a:solidFill>
                  <a:schemeClr val="tx1"/>
                </a:solidFill>
              </a:rPr>
              <a:t>Did </a:t>
            </a:r>
            <a:r>
              <a:rPr lang="en-US" dirty="0">
                <a:solidFill>
                  <a:schemeClr val="tx1"/>
                </a:solidFill>
              </a:rPr>
              <a:t>not want to proceed with 11 jurors</a:t>
            </a:r>
          </a:p>
          <a:p>
            <a:pPr lvl="1"/>
            <a:r>
              <a:rPr lang="en-US" dirty="0">
                <a:solidFill>
                  <a:schemeClr val="tx1"/>
                </a:solidFill>
              </a:rPr>
              <a:t>Juror said that the instructions not to conduct research applied only to the specifics of the Cherry case not research on general aspects of injuries.</a:t>
            </a:r>
          </a:p>
          <a:p>
            <a:pPr lvl="1">
              <a:buClr>
                <a:prstClr val="white"/>
              </a:buClr>
            </a:pPr>
            <a:r>
              <a:rPr lang="en-US" dirty="0">
                <a:solidFill>
                  <a:schemeClr val="tx1"/>
                </a:solidFill>
              </a:rPr>
              <a:t>During the first day of testimony the juror had asked if she could ask questions.  Judge said </a:t>
            </a:r>
            <a:r>
              <a:rPr lang="en-US" dirty="0" smtClean="0">
                <a:solidFill>
                  <a:schemeClr val="tx1"/>
                </a:solidFill>
              </a:rPr>
              <a:t>“no.”</a:t>
            </a:r>
            <a:endParaRPr lang="en-US" dirty="0">
              <a:solidFill>
                <a:schemeClr val="tx1"/>
              </a:solidFill>
            </a:endParaRP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77</a:t>
            </a:fld>
            <a:endParaRPr lang="en-US" dirty="0"/>
          </a:p>
        </p:txBody>
      </p:sp>
    </p:spTree>
    <p:extLst>
      <p:ext uri="{BB962C8B-B14F-4D97-AF65-F5344CB8AC3E}">
        <p14:creationId xmlns:p14="http://schemas.microsoft.com/office/powerpoint/2010/main" val="91900427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Jury Instructions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Straightforward </a:t>
            </a:r>
            <a:r>
              <a:rPr lang="en-US" dirty="0" smtClean="0"/>
              <a:t>language</a:t>
            </a:r>
          </a:p>
          <a:p>
            <a:endParaRPr lang="en-US" dirty="0"/>
          </a:p>
          <a:p>
            <a:r>
              <a:rPr lang="en-US" dirty="0"/>
              <a:t>Avoid legal terms or legal homonyms</a:t>
            </a:r>
          </a:p>
          <a:p>
            <a:endParaRPr lang="en-US" dirty="0"/>
          </a:p>
          <a:p>
            <a:r>
              <a:rPr lang="en-US" dirty="0"/>
              <a:t>Create the optimum atmosphere for compliance</a:t>
            </a:r>
          </a:p>
          <a:p>
            <a:endParaRPr lang="en-US" dirty="0"/>
          </a:p>
          <a:p>
            <a:r>
              <a:rPr lang="en-US" dirty="0"/>
              <a:t>Give examples</a:t>
            </a:r>
          </a:p>
          <a:p>
            <a:endParaRPr lang="en-US" dirty="0"/>
          </a:p>
          <a:p>
            <a:r>
              <a:rPr lang="en-US" dirty="0"/>
              <a:t>Define terms like “</a:t>
            </a:r>
            <a:r>
              <a:rPr lang="en-US" dirty="0" smtClean="0"/>
              <a:t>discussion” and </a:t>
            </a:r>
            <a:r>
              <a:rPr lang="en-US" dirty="0"/>
              <a:t>“gather any evidence”</a:t>
            </a: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78</a:t>
            </a:fld>
            <a:endParaRPr lang="en-US" dirty="0"/>
          </a:p>
        </p:txBody>
      </p:sp>
    </p:spTree>
    <p:extLst>
      <p:ext uri="{BB962C8B-B14F-4D97-AF65-F5344CB8AC3E}">
        <p14:creationId xmlns:p14="http://schemas.microsoft.com/office/powerpoint/2010/main" val="205611503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Jury Instructions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Provide the “why</a:t>
            </a:r>
            <a:r>
              <a:rPr lang="en-US" dirty="0" smtClean="0"/>
              <a:t>” and it need not be long</a:t>
            </a:r>
          </a:p>
          <a:p>
            <a:endParaRPr lang="en-US" dirty="0"/>
          </a:p>
          <a:p>
            <a:r>
              <a:rPr lang="en-US" dirty="0"/>
              <a:t>Too dependent on their devices</a:t>
            </a:r>
          </a:p>
          <a:p>
            <a:endParaRPr lang="en-US" dirty="0"/>
          </a:p>
          <a:p>
            <a:r>
              <a:rPr lang="en-US" dirty="0"/>
              <a:t>Today’s jurors less likely to blindly </a:t>
            </a:r>
            <a:r>
              <a:rPr lang="en-US" dirty="0" smtClean="0"/>
              <a:t>follow</a:t>
            </a:r>
          </a:p>
          <a:p>
            <a:endParaRPr lang="en-US" dirty="0"/>
          </a:p>
          <a:p>
            <a:r>
              <a:rPr lang="en-US" dirty="0"/>
              <a:t>Social science research shows that adding ‘because’ and an explanation greatly increases compliance</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79</a:t>
            </a:fld>
            <a:endParaRPr lang="en-US" dirty="0"/>
          </a:p>
        </p:txBody>
      </p:sp>
    </p:spTree>
    <p:extLst>
      <p:ext uri="{BB962C8B-B14F-4D97-AF65-F5344CB8AC3E}">
        <p14:creationId xmlns:p14="http://schemas.microsoft.com/office/powerpoint/2010/main" val="2447014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Media vs. Social Networking</a:t>
            </a:r>
            <a:endParaRPr lang="en-US" dirty="0"/>
          </a:p>
        </p:txBody>
      </p:sp>
      <p:sp>
        <p:nvSpPr>
          <p:cNvPr id="3" name="Content Placeholder 2"/>
          <p:cNvSpPr>
            <a:spLocks noGrp="1"/>
          </p:cNvSpPr>
          <p:nvPr>
            <p:ph idx="1"/>
          </p:nvPr>
        </p:nvSpPr>
        <p:spPr/>
        <p:txBody>
          <a:bodyPr>
            <a:normAutofit/>
          </a:bodyPr>
          <a:lstStyle/>
          <a:p>
            <a:r>
              <a:rPr lang="en-US" dirty="0"/>
              <a:t>Social Media vs. Social Networking</a:t>
            </a:r>
          </a:p>
          <a:p>
            <a:r>
              <a:rPr lang="en-US" dirty="0"/>
              <a:t>-</a:t>
            </a:r>
            <a:r>
              <a:rPr lang="en-US" dirty="0" smtClean="0"/>
              <a:t>-</a:t>
            </a:r>
            <a:r>
              <a:rPr lang="en-US" dirty="0"/>
              <a:t>S</a:t>
            </a:r>
            <a:r>
              <a:rPr lang="en-US" dirty="0" smtClean="0"/>
              <a:t>ocial </a:t>
            </a:r>
            <a:r>
              <a:rPr lang="en-US" dirty="0"/>
              <a:t>networking is a subset of social media in which users create online </a:t>
            </a:r>
            <a:r>
              <a:rPr lang="en-US" dirty="0" smtClean="0"/>
              <a:t>profiles</a:t>
            </a:r>
            <a:endParaRPr lang="en-US" dirty="0"/>
          </a:p>
          <a:p>
            <a:r>
              <a:rPr lang="en-US" dirty="0"/>
              <a:t>Is social media a fad?</a:t>
            </a:r>
          </a:p>
        </p:txBody>
      </p:sp>
      <p:sp>
        <p:nvSpPr>
          <p:cNvPr id="4" name="Slide Number Placeholder 3"/>
          <p:cNvSpPr>
            <a:spLocks noGrp="1"/>
          </p:cNvSpPr>
          <p:nvPr>
            <p:ph type="sldNum" sz="quarter" idx="12"/>
          </p:nvPr>
        </p:nvSpPr>
        <p:spPr/>
        <p:txBody>
          <a:bodyPr/>
          <a:lstStyle/>
          <a:p>
            <a:fld id="{901AF9EA-65AC-4665-9C77-1EC8FFC9F410}" type="slidenum">
              <a:rPr lang="en-US" smtClean="0"/>
              <a:pPr/>
              <a:t>8</a:t>
            </a:fld>
            <a:endParaRPr lang="en-US" dirty="0"/>
          </a:p>
        </p:txBody>
      </p:sp>
    </p:spTree>
    <p:extLst>
      <p:ext uri="{BB962C8B-B14F-4D97-AF65-F5344CB8AC3E}">
        <p14:creationId xmlns:p14="http://schemas.microsoft.com/office/powerpoint/2010/main" val="9387020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Jury Instructions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Procedural Issues</a:t>
            </a:r>
          </a:p>
          <a:p>
            <a:pPr lvl="1"/>
            <a:r>
              <a:rPr lang="en-US" dirty="0" smtClean="0"/>
              <a:t>Instructions repeatedly </a:t>
            </a:r>
            <a:r>
              <a:rPr lang="en-US" dirty="0"/>
              <a:t>given by judge</a:t>
            </a:r>
          </a:p>
          <a:p>
            <a:pPr lvl="1"/>
            <a:r>
              <a:rPr lang="en-US" dirty="0"/>
              <a:t>Ask if jurors will follow the instructions</a:t>
            </a:r>
          </a:p>
          <a:p>
            <a:endParaRPr lang="en-US" dirty="0" smtClean="0"/>
          </a:p>
          <a:p>
            <a:r>
              <a:rPr lang="en-US" dirty="0"/>
              <a:t>Discuss the negative consequences</a:t>
            </a:r>
          </a:p>
          <a:p>
            <a:pPr lvl="1"/>
            <a:r>
              <a:rPr lang="en-US" dirty="0"/>
              <a:t>Contempt</a:t>
            </a:r>
          </a:p>
          <a:p>
            <a:pPr lvl="1"/>
            <a:r>
              <a:rPr lang="en-US" dirty="0"/>
              <a:t>Penalties</a:t>
            </a:r>
          </a:p>
          <a:p>
            <a:pPr lvl="1"/>
            <a:r>
              <a:rPr lang="en-US" dirty="0"/>
              <a:t>Costs of a mistrial</a:t>
            </a:r>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80</a:t>
            </a:fld>
            <a:endParaRPr lang="en-US" dirty="0"/>
          </a:p>
        </p:txBody>
      </p:sp>
    </p:spTree>
    <p:extLst>
      <p:ext uri="{BB962C8B-B14F-4D97-AF65-F5344CB8AC3E}">
        <p14:creationId xmlns:p14="http://schemas.microsoft.com/office/powerpoint/2010/main" val="13331302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Jury Instructions</a:t>
            </a:r>
            <a:endParaRPr lang="en-US" dirty="0"/>
          </a:p>
        </p:txBody>
      </p:sp>
      <p:sp>
        <p:nvSpPr>
          <p:cNvPr id="3" name="Content Placeholder 2"/>
          <p:cNvSpPr>
            <a:spLocks noGrp="1"/>
          </p:cNvSpPr>
          <p:nvPr>
            <p:ph idx="1"/>
          </p:nvPr>
        </p:nvSpPr>
        <p:spPr/>
        <p:txBody>
          <a:bodyPr/>
          <a:lstStyle/>
          <a:p>
            <a:r>
              <a:rPr lang="en-US" dirty="0" smtClean="0"/>
              <a:t>Self-policing section</a:t>
            </a:r>
          </a:p>
          <a:p>
            <a:pPr lvl="1"/>
            <a:r>
              <a:rPr lang="en-US" dirty="0" smtClean="0"/>
              <a:t>Juror misconduct difficult to detect</a:t>
            </a:r>
          </a:p>
          <a:p>
            <a:pPr lvl="1"/>
            <a:r>
              <a:rPr lang="en-US" dirty="0" smtClean="0"/>
              <a:t>Limits the taint of the misconduct</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81</a:t>
            </a:fld>
            <a:endParaRPr lang="en-US" dirty="0"/>
          </a:p>
        </p:txBody>
      </p:sp>
    </p:spTree>
    <p:extLst>
      <p:ext uri="{BB962C8B-B14F-4D97-AF65-F5344CB8AC3E}">
        <p14:creationId xmlns:p14="http://schemas.microsoft.com/office/powerpoint/2010/main" val="296161392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1AF9EA-65AC-4665-9C77-1EC8FFC9F410}" type="slidenum">
              <a:rPr lang="en-US" smtClean="0"/>
              <a:pPr/>
              <a:t>82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14400"/>
            <a:ext cx="5638800" cy="4648200"/>
          </a:xfrm>
          <a:prstGeom prst="rect">
            <a:avLst/>
          </a:prstGeom>
        </p:spPr>
      </p:pic>
    </p:spTree>
    <p:extLst>
      <p:ext uri="{BB962C8B-B14F-4D97-AF65-F5344CB8AC3E}">
        <p14:creationId xmlns:p14="http://schemas.microsoft.com/office/powerpoint/2010/main" val="31223903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1AF9EA-65AC-4665-9C77-1EC8FFC9F410}" type="slidenum">
              <a:rPr lang="en-US" smtClean="0"/>
              <a:pPr/>
              <a:t>83</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219200"/>
            <a:ext cx="6248400" cy="4571999"/>
          </a:xfrm>
          <a:prstGeom prst="rect">
            <a:avLst/>
          </a:prstGeom>
        </p:spPr>
      </p:pic>
    </p:spTree>
    <p:extLst>
      <p:ext uri="{BB962C8B-B14F-4D97-AF65-F5344CB8AC3E}">
        <p14:creationId xmlns:p14="http://schemas.microsoft.com/office/powerpoint/2010/main" val="28369742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Juror Oath </a:t>
            </a:r>
            <a:endParaRPr lang="en-US" dirty="0"/>
          </a:p>
        </p:txBody>
      </p:sp>
      <p:sp>
        <p:nvSpPr>
          <p:cNvPr id="3" name="Content Placeholder 2"/>
          <p:cNvSpPr>
            <a:spLocks noGrp="1"/>
          </p:cNvSpPr>
          <p:nvPr>
            <p:ph idx="1"/>
          </p:nvPr>
        </p:nvSpPr>
        <p:spPr/>
        <p:txBody>
          <a:bodyPr/>
          <a:lstStyle/>
          <a:p>
            <a:r>
              <a:rPr lang="en-US" i="1" dirty="0"/>
              <a:t>U</a:t>
            </a:r>
            <a:r>
              <a:rPr lang="en-US" i="1" dirty="0" smtClean="0"/>
              <a:t>.S. v. Viktor Bout </a:t>
            </a:r>
            <a:r>
              <a:rPr lang="en-US" dirty="0" smtClean="0"/>
              <a:t>(2011)</a:t>
            </a:r>
          </a:p>
          <a:p>
            <a:pPr lvl="1"/>
            <a:r>
              <a:rPr lang="en-US" dirty="0" smtClean="0"/>
              <a:t>May cause jurors to overemphasize these instructions over others</a:t>
            </a:r>
          </a:p>
          <a:p>
            <a:pPr marL="457200" lvl="1" indent="0">
              <a:buNone/>
            </a:pPr>
            <a:endParaRPr lang="en-US" dirty="0"/>
          </a:p>
          <a:p>
            <a:pPr lvl="1"/>
            <a:r>
              <a:rPr lang="en-US" dirty="0" smtClean="0"/>
              <a:t>Overly formalistic</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84</a:t>
            </a:fld>
            <a:endParaRPr lang="en-US" dirty="0"/>
          </a:p>
        </p:txBody>
      </p:sp>
    </p:spTree>
    <p:extLst>
      <p:ext uri="{BB962C8B-B14F-4D97-AF65-F5344CB8AC3E}">
        <p14:creationId xmlns:p14="http://schemas.microsoft.com/office/powerpoint/2010/main" val="19755104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a:t>
            </a:r>
            <a:endParaRPr lang="en-US" dirty="0"/>
          </a:p>
        </p:txBody>
      </p:sp>
      <p:sp>
        <p:nvSpPr>
          <p:cNvPr id="3" name="Content Placeholder 2"/>
          <p:cNvSpPr>
            <a:spLocks noGrp="1"/>
          </p:cNvSpPr>
          <p:nvPr>
            <p:ph idx="1"/>
          </p:nvPr>
        </p:nvSpPr>
        <p:spPr/>
        <p:txBody>
          <a:bodyPr/>
          <a:lstStyle/>
          <a:p>
            <a:r>
              <a:rPr lang="en-US" i="1" dirty="0" smtClean="0"/>
              <a:t>Apple v. Samsung</a:t>
            </a:r>
          </a:p>
          <a:p>
            <a:endParaRPr lang="en-US" dirty="0"/>
          </a:p>
          <a:p>
            <a:pPr lvl="1"/>
            <a:r>
              <a:rPr lang="en-US" dirty="0" smtClean="0"/>
              <a:t>Provide jurors with all the online news and information that they missed about the case.</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85</a:t>
            </a:fld>
            <a:endParaRPr lang="en-US" dirty="0"/>
          </a:p>
        </p:txBody>
      </p:sp>
    </p:spTree>
    <p:extLst>
      <p:ext uri="{BB962C8B-B14F-4D97-AF65-F5344CB8AC3E}">
        <p14:creationId xmlns:p14="http://schemas.microsoft.com/office/powerpoint/2010/main" val="207773188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1AF9EA-65AC-4665-9C77-1EC8FFC9F410}" type="slidenum">
              <a:rPr lang="en-US" smtClean="0"/>
              <a:pPr/>
              <a:t>86</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262" y="2000250"/>
            <a:ext cx="1895475" cy="2857500"/>
          </a:xfrm>
          <a:prstGeom prst="rect">
            <a:avLst/>
          </a:prstGeom>
        </p:spPr>
      </p:pic>
    </p:spTree>
    <p:extLst>
      <p:ext uri="{BB962C8B-B14F-4D97-AF65-F5344CB8AC3E}">
        <p14:creationId xmlns:p14="http://schemas.microsoft.com/office/powerpoint/2010/main" val="2189071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r>
              <a:rPr lang="en-US" i="1" dirty="0" smtClean="0"/>
              <a:t>Google, Gadgets and Guilt: The Digital Age’s Effect on Juries</a:t>
            </a:r>
            <a:r>
              <a:rPr lang="en-US" dirty="0" smtClean="0"/>
              <a:t>, 83 University of Colorado Law Review 409 (2012)</a:t>
            </a:r>
            <a:endParaRPr lang="en-US" dirty="0"/>
          </a:p>
          <a:p>
            <a:r>
              <a:rPr lang="en-US" i="1" dirty="0" smtClean="0"/>
              <a:t>Investigating Jurors in the Digital Age: One Click at a Time</a:t>
            </a:r>
            <a:r>
              <a:rPr lang="en-US" dirty="0" smtClean="0"/>
              <a:t>, 60 University of Kansas Law Review 611 (2012)</a:t>
            </a:r>
            <a:endParaRPr lang="en-US" dirty="0"/>
          </a:p>
          <a:p>
            <a:r>
              <a:rPr lang="en-US" dirty="0"/>
              <a:t>Crimes, Prosecution and Evidence, SOCIAL MEDIA AND THE LAW (PLI 2013</a:t>
            </a:r>
            <a:r>
              <a:rPr lang="en-US" dirty="0" smtClean="0"/>
              <a:t>)</a:t>
            </a:r>
          </a:p>
          <a:p>
            <a:r>
              <a:rPr lang="en-US" dirty="0" smtClean="0">
                <a:hlinkClick r:id="rId2"/>
              </a:rPr>
              <a:t>www.juries.typepad.com</a:t>
            </a:r>
            <a:endParaRPr lang="en-US" dirty="0" smtClean="0"/>
          </a:p>
          <a:p>
            <a:r>
              <a:rPr lang="en-US" dirty="0" smtClean="0">
                <a:hlinkClick r:id="rId3"/>
              </a:rPr>
              <a:t>www.lawandsocialmedia.wordpress.com</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87</a:t>
            </a:fld>
            <a:endParaRPr lang="en-US" dirty="0"/>
          </a:p>
        </p:txBody>
      </p:sp>
    </p:spTree>
    <p:extLst>
      <p:ext uri="{BB962C8B-B14F-4D97-AF65-F5344CB8AC3E}">
        <p14:creationId xmlns:p14="http://schemas.microsoft.com/office/powerpoint/2010/main" val="39436466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Professor Thaddeus </a:t>
            </a:r>
            <a:r>
              <a:rPr lang="en-US" dirty="0" err="1" smtClean="0"/>
              <a:t>Hoffmeister</a:t>
            </a:r>
            <a:endParaRPr lang="en-US" dirty="0" smtClean="0"/>
          </a:p>
          <a:p>
            <a:r>
              <a:rPr lang="en-US" dirty="0" smtClean="0">
                <a:hlinkClick r:id="rId2"/>
              </a:rPr>
              <a:t>thoffmeister1@udayton.edu</a:t>
            </a:r>
            <a:endParaRPr lang="en-US" dirty="0" smtClean="0"/>
          </a:p>
          <a:p>
            <a:r>
              <a:rPr lang="en-US" dirty="0" smtClean="0"/>
              <a:t>hoffmeister9@Hotmail.com</a:t>
            </a:r>
          </a:p>
          <a:p>
            <a:r>
              <a:rPr lang="en-US" dirty="0" smtClean="0"/>
              <a:t>937.229.3810</a:t>
            </a:r>
            <a:endParaRPr lang="en-US" dirty="0"/>
          </a:p>
        </p:txBody>
      </p:sp>
      <p:sp>
        <p:nvSpPr>
          <p:cNvPr id="4" name="Slide Number Placeholder 3"/>
          <p:cNvSpPr>
            <a:spLocks noGrp="1"/>
          </p:cNvSpPr>
          <p:nvPr>
            <p:ph type="sldNum" sz="quarter" idx="12"/>
          </p:nvPr>
        </p:nvSpPr>
        <p:spPr/>
        <p:txBody>
          <a:bodyPr/>
          <a:lstStyle/>
          <a:p>
            <a:fld id="{901AF9EA-65AC-4665-9C77-1EC8FFC9F410}" type="slidenum">
              <a:rPr lang="en-US" smtClean="0"/>
              <a:pPr/>
              <a:t>88</a:t>
            </a:fld>
            <a:endParaRPr lang="en-US" dirty="0"/>
          </a:p>
        </p:txBody>
      </p:sp>
    </p:spTree>
    <p:extLst>
      <p:ext uri="{BB962C8B-B14F-4D97-AF65-F5344CB8AC3E}">
        <p14:creationId xmlns:p14="http://schemas.microsoft.com/office/powerpoint/2010/main" val="1833724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Media vs. Other Forms of Communication</a:t>
            </a:r>
            <a:endParaRPr lang="en-US" dirty="0"/>
          </a:p>
        </p:txBody>
      </p:sp>
      <p:sp>
        <p:nvSpPr>
          <p:cNvPr id="3" name="Content Placeholder 2"/>
          <p:cNvSpPr>
            <a:spLocks noGrp="1"/>
          </p:cNvSpPr>
          <p:nvPr>
            <p:ph idx="1"/>
          </p:nvPr>
        </p:nvSpPr>
        <p:spPr/>
        <p:txBody>
          <a:bodyPr>
            <a:normAutofit lnSpcReduction="10000"/>
          </a:bodyPr>
          <a:lstStyle/>
          <a:p>
            <a:r>
              <a:rPr lang="en-US" dirty="0" smtClean="0"/>
              <a:t>Reach of social media</a:t>
            </a:r>
          </a:p>
          <a:p>
            <a:pPr lvl="1"/>
            <a:r>
              <a:rPr lang="en-US" dirty="0" smtClean="0"/>
              <a:t>Communication tree</a:t>
            </a:r>
          </a:p>
          <a:p>
            <a:r>
              <a:rPr lang="en-US" dirty="0" smtClean="0"/>
              <a:t>Availability of information</a:t>
            </a:r>
          </a:p>
          <a:p>
            <a:pPr lvl="1"/>
            <a:r>
              <a:rPr lang="en-US" dirty="0" smtClean="0"/>
              <a:t>Lives forever</a:t>
            </a:r>
          </a:p>
          <a:p>
            <a:pPr lvl="1"/>
            <a:r>
              <a:rPr lang="en-US" dirty="0" smtClean="0"/>
              <a:t>Information more accessible</a:t>
            </a:r>
          </a:p>
          <a:p>
            <a:r>
              <a:rPr lang="en-US" dirty="0" smtClean="0"/>
              <a:t>User verification</a:t>
            </a:r>
          </a:p>
          <a:p>
            <a:pPr lvl="1"/>
            <a:r>
              <a:rPr lang="en-US" dirty="0" smtClean="0"/>
              <a:t>Online impersonations</a:t>
            </a:r>
          </a:p>
          <a:p>
            <a:pPr lvl="1"/>
            <a:r>
              <a:rPr lang="en-US" dirty="0" smtClean="0"/>
              <a:t>People act differently when anonymous</a:t>
            </a:r>
          </a:p>
        </p:txBody>
      </p:sp>
      <p:sp>
        <p:nvSpPr>
          <p:cNvPr id="4" name="Slide Number Placeholder 3"/>
          <p:cNvSpPr>
            <a:spLocks noGrp="1"/>
          </p:cNvSpPr>
          <p:nvPr>
            <p:ph type="sldNum" sz="quarter" idx="12"/>
          </p:nvPr>
        </p:nvSpPr>
        <p:spPr/>
        <p:txBody>
          <a:bodyPr/>
          <a:lstStyle/>
          <a:p>
            <a:fld id="{901AF9EA-65AC-4665-9C77-1EC8FFC9F410}" type="slidenum">
              <a:rPr lang="en-US" smtClean="0"/>
              <a:pPr/>
              <a:t>9</a:t>
            </a:fld>
            <a:endParaRPr lang="en-US" dirty="0"/>
          </a:p>
        </p:txBody>
      </p:sp>
    </p:spTree>
    <p:extLst>
      <p:ext uri="{BB962C8B-B14F-4D97-AF65-F5344CB8AC3E}">
        <p14:creationId xmlns:p14="http://schemas.microsoft.com/office/powerpoint/2010/main" val="2769709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4"/>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6642</TotalTime>
  <Words>3889</Words>
  <Application>Microsoft Office PowerPoint</Application>
  <PresentationFormat>On-screen Show (4:3)</PresentationFormat>
  <Paragraphs>591</Paragraphs>
  <Slides>88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88</vt:i4>
      </vt:variant>
    </vt:vector>
  </HeadingPairs>
  <TitlesOfParts>
    <vt:vector size="92" baseType="lpstr">
      <vt:lpstr>Arial</vt:lpstr>
      <vt:lpstr>Calibri</vt:lpstr>
      <vt:lpstr>Garamond</vt:lpstr>
      <vt:lpstr>Organic</vt:lpstr>
      <vt:lpstr>    Social Media and Jurors </vt:lpstr>
      <vt:lpstr>PowerPoint Presentation</vt:lpstr>
      <vt:lpstr>Overview</vt:lpstr>
      <vt:lpstr>Background on the Internet</vt:lpstr>
      <vt:lpstr>Various Social Media Platforms</vt:lpstr>
      <vt:lpstr>PowerPoint Presentation</vt:lpstr>
      <vt:lpstr>Definition of Social Media</vt:lpstr>
      <vt:lpstr>Social Media vs. Social Networking</vt:lpstr>
      <vt:lpstr>Social Media vs. Other Forms of Communication</vt:lpstr>
      <vt:lpstr>Social Media vs. Other Forms of Communication</vt:lpstr>
      <vt:lpstr>How Jurors Use Social Media</vt:lpstr>
      <vt:lpstr>Communications Pre-Trial</vt:lpstr>
      <vt:lpstr>Communications During Trial</vt:lpstr>
      <vt:lpstr>Communications During Trial</vt:lpstr>
      <vt:lpstr>Communications During Trial</vt:lpstr>
      <vt:lpstr>PowerPoint Presentation</vt:lpstr>
      <vt:lpstr>Communications After Trial</vt:lpstr>
      <vt:lpstr>Need More Examples?</vt:lpstr>
      <vt:lpstr>Who Do Jurors Communicate With?</vt:lpstr>
      <vt:lpstr>Juror to Juror Communications</vt:lpstr>
      <vt:lpstr>Juror to Juror Communications </vt:lpstr>
      <vt:lpstr>Why Juror to Non-Juror Communications on Social Media is Problematic</vt:lpstr>
      <vt:lpstr>Why Juror to Non-Juror Communications on Social Media is Problematic</vt:lpstr>
      <vt:lpstr>Social Media Investigations by Jurors</vt:lpstr>
      <vt:lpstr>Social Media Investigations Are Problematic</vt:lpstr>
      <vt:lpstr>Why Jurors Violate the Rules About Communications and Investigations</vt:lpstr>
      <vt:lpstr>Why Jurors Violate the Rules (trad.)</vt:lpstr>
      <vt:lpstr>Why Jurors Violate the Rules (trad.)</vt:lpstr>
      <vt:lpstr>Why Jurors Violate the Rules (trad.)</vt:lpstr>
      <vt:lpstr>Why Jurors Violate the Rules (trad.)</vt:lpstr>
      <vt:lpstr>Why Jurors Violate the Rules (mod.)</vt:lpstr>
      <vt:lpstr>Why Jurors Violate the Rules (mod.)</vt:lpstr>
      <vt:lpstr>Russo v. Takata 774 N.W. 2d 441 (2009)</vt:lpstr>
      <vt:lpstr>State v. Dellinger  (Va. Ct. App. June 3, 2010)</vt:lpstr>
      <vt:lpstr> State v. Fumo   655 F.3d 288 (3rd Cir. 2011)   </vt:lpstr>
      <vt:lpstr>Possible Solutions</vt:lpstr>
      <vt:lpstr>Possible Solutions</vt:lpstr>
      <vt:lpstr>Possible Solutions</vt:lpstr>
      <vt:lpstr>Juror Investigations: Historical View</vt:lpstr>
      <vt:lpstr>Juror Investigations: Historical View</vt:lpstr>
      <vt:lpstr>Who Investigates?</vt:lpstr>
      <vt:lpstr>Must You Investigate </vt:lpstr>
      <vt:lpstr>Must You Investigate?</vt:lpstr>
      <vt:lpstr>Must You Investigate?</vt:lpstr>
      <vt:lpstr>Must You Investigate?</vt:lpstr>
      <vt:lpstr>Must You Investigate</vt:lpstr>
      <vt:lpstr>U.S. v. Whitey Bulger</vt:lpstr>
      <vt:lpstr>How Do You Investigate?</vt:lpstr>
      <vt:lpstr>How Do You Investigate?</vt:lpstr>
      <vt:lpstr>When Do You Investigate?</vt:lpstr>
      <vt:lpstr>Why Do You Investigate?</vt:lpstr>
      <vt:lpstr>Why Do You Investigate?</vt:lpstr>
      <vt:lpstr>Problem Areas</vt:lpstr>
      <vt:lpstr>Ethical Considerations When Investigating</vt:lpstr>
      <vt:lpstr>Ethical Considerations When Investigating</vt:lpstr>
      <vt:lpstr>Ethical Considerations When Investigating</vt:lpstr>
      <vt:lpstr>Ethical Considerations When Investigating</vt:lpstr>
      <vt:lpstr>Ethical Considerations When Investigating</vt:lpstr>
      <vt:lpstr>Discovery</vt:lpstr>
      <vt:lpstr>Discovery and Ethics</vt:lpstr>
      <vt:lpstr>Discovery and Ethics</vt:lpstr>
      <vt:lpstr>A Cautionary Tale</vt:lpstr>
      <vt:lpstr>A Cautionary Tale</vt:lpstr>
      <vt:lpstr>A Cautionary Tale</vt:lpstr>
      <vt:lpstr>A Cautionary Tale</vt:lpstr>
      <vt:lpstr>A Cautionary Tale</vt:lpstr>
      <vt:lpstr>A Cautionary Tale</vt:lpstr>
      <vt:lpstr>A Cautionary Tale</vt:lpstr>
      <vt:lpstr>A Cautionary Tale</vt:lpstr>
      <vt:lpstr>A Cautionary Tale</vt:lpstr>
      <vt:lpstr>A Cautionary Tale--Update</vt:lpstr>
      <vt:lpstr>Questions By Jurors</vt:lpstr>
      <vt:lpstr>Questions By Jurors</vt:lpstr>
      <vt:lpstr>Questions By Jurors</vt:lpstr>
      <vt:lpstr>Questions By Jurors</vt:lpstr>
      <vt:lpstr>Questions By Jurors</vt:lpstr>
      <vt:lpstr>Questions By Jurors</vt:lpstr>
      <vt:lpstr>Improving Jury Instructions</vt:lpstr>
      <vt:lpstr>Improving Jury Instructions</vt:lpstr>
      <vt:lpstr>Improving Jury Instructions</vt:lpstr>
      <vt:lpstr>Improving Jury Instructions</vt:lpstr>
      <vt:lpstr>PowerPoint Presentation</vt:lpstr>
      <vt:lpstr>PowerPoint Presentation</vt:lpstr>
      <vt:lpstr>Juror Oath </vt:lpstr>
      <vt:lpstr>Reward</vt:lpstr>
      <vt:lpstr>PowerPoint Presentation</vt:lpstr>
      <vt:lpstr>References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Jurors in the Digital Age</dc:title>
  <dc:creator>Owner</dc:creator>
  <cp:lastModifiedBy>Windows User</cp:lastModifiedBy>
  <cp:revision>276</cp:revision>
  <cp:lastPrinted>2015-11-21T18:39:18Z</cp:lastPrinted>
  <dcterms:created xsi:type="dcterms:W3CDTF">2010-11-13T20:00:00Z</dcterms:created>
  <dcterms:modified xsi:type="dcterms:W3CDTF">2017-12-28T13:03:22Z</dcterms:modified>
</cp:coreProperties>
</file>