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6" r:id="rId2"/>
    <p:sldId id="314" r:id="rId3"/>
    <p:sldId id="298" r:id="rId4"/>
    <p:sldId id="311" r:id="rId5"/>
    <p:sldId id="312" r:id="rId6"/>
    <p:sldId id="304" r:id="rId7"/>
    <p:sldId id="293" r:id="rId8"/>
    <p:sldId id="303" r:id="rId9"/>
    <p:sldId id="257" r:id="rId10"/>
    <p:sldId id="317" r:id="rId11"/>
    <p:sldId id="259" r:id="rId12"/>
    <p:sldId id="299" r:id="rId13"/>
    <p:sldId id="260" r:id="rId14"/>
    <p:sldId id="302" r:id="rId15"/>
    <p:sldId id="297" r:id="rId16"/>
    <p:sldId id="290" r:id="rId17"/>
    <p:sldId id="300" r:id="rId18"/>
    <p:sldId id="301" r:id="rId19"/>
    <p:sldId id="286" r:id="rId20"/>
    <p:sldId id="287" r:id="rId21"/>
    <p:sldId id="288" r:id="rId22"/>
    <p:sldId id="289" r:id="rId23"/>
    <p:sldId id="296" r:id="rId24"/>
    <p:sldId id="263" r:id="rId25"/>
    <p:sldId id="310" r:id="rId26"/>
    <p:sldId id="291" r:id="rId27"/>
    <p:sldId id="315" r:id="rId28"/>
    <p:sldId id="309" r:id="rId29"/>
    <p:sldId id="313" r:id="rId30"/>
    <p:sldId id="306" r:id="rId31"/>
    <p:sldId id="307" r:id="rId32"/>
    <p:sldId id="280" r:id="rId33"/>
    <p:sldId id="295" r:id="rId34"/>
    <p:sldId id="294" r:id="rId35"/>
    <p:sldId id="316" r:id="rId36"/>
    <p:sldId id="305"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0" tIns="46581" rIns="93160" bIns="46581"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0" tIns="46581" rIns="93160" bIns="46581" rtlCol="0"/>
          <a:lstStyle>
            <a:lvl1pPr algn="r">
              <a:defRPr sz="1200"/>
            </a:lvl1pPr>
          </a:lstStyle>
          <a:p>
            <a:fld id="{E1AD3A29-7C48-47F0-97FF-704307D6737E}" type="datetimeFigureOut">
              <a:rPr lang="en-US" smtClean="0"/>
              <a:pPr/>
              <a:t>1/2/2014</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3160" tIns="46581" rIns="93160"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3160" tIns="46581" rIns="93160" bIns="46581" rtlCol="0" anchor="b"/>
          <a:lstStyle>
            <a:lvl1pPr algn="r">
              <a:defRPr sz="1200"/>
            </a:lvl1pPr>
          </a:lstStyle>
          <a:p>
            <a:fld id="{A273BDCE-B20F-41BC-8E6B-1AECC95D28EC}" type="slidenum">
              <a:rPr lang="en-US" smtClean="0"/>
              <a:pPr/>
              <a:t>‹#›</a:t>
            </a:fld>
            <a:endParaRPr lang="en-US"/>
          </a:p>
        </p:txBody>
      </p:sp>
    </p:spTree>
    <p:extLst>
      <p:ext uri="{BB962C8B-B14F-4D97-AF65-F5344CB8AC3E}">
        <p14:creationId xmlns:p14="http://schemas.microsoft.com/office/powerpoint/2010/main" val="1761922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0" tIns="46581" rIns="93160" bIns="46581"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0" tIns="46581" rIns="93160" bIns="46581" rtlCol="0"/>
          <a:lstStyle>
            <a:lvl1pPr algn="r">
              <a:defRPr sz="1200"/>
            </a:lvl1pPr>
          </a:lstStyle>
          <a:p>
            <a:fld id="{6A2F3695-E532-4C62-8FFE-D98F990CC61A}" type="datetimeFigureOut">
              <a:rPr lang="en-US" smtClean="0"/>
              <a:pPr/>
              <a:t>1/2/2014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0" tIns="46581" rIns="93160" bIns="46581"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0" tIns="46581" rIns="93160" bIns="46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60" tIns="46581" rIns="93160"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0" tIns="46581" rIns="93160" bIns="46581" rtlCol="0" anchor="b"/>
          <a:lstStyle>
            <a:lvl1pPr algn="r">
              <a:defRPr sz="1200"/>
            </a:lvl1pPr>
          </a:lstStyle>
          <a:p>
            <a:fld id="{D97600C8-6C1B-45F5-B87C-AF4DAE995036}" type="slidenum">
              <a:rPr lang="en-US" smtClean="0"/>
              <a:pPr/>
              <a:t>‹#›</a:t>
            </a:fld>
            <a:endParaRPr lang="en-US"/>
          </a:p>
        </p:txBody>
      </p:sp>
    </p:spTree>
    <p:extLst>
      <p:ext uri="{BB962C8B-B14F-4D97-AF65-F5344CB8AC3E}">
        <p14:creationId xmlns:p14="http://schemas.microsoft.com/office/powerpoint/2010/main" val="254714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7600C8-6C1B-45F5-B87C-AF4DAE99503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7600C8-6C1B-45F5-B87C-AF4DAE995036}"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7600C8-6C1B-45F5-B87C-AF4DAE995036}"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7600C8-6C1B-45F5-B87C-AF4DAE995036}"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7600C8-6C1B-45F5-B87C-AF4DAE995036}"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5F8E2B7-409E-4B8F-A368-6D378ABD2A41}" type="datetime1">
              <a:rPr lang="en-US" smtClean="0"/>
              <a:pPr/>
              <a:t>1/2/2014</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01AF9EA-65AC-4665-9C77-1EC8FFC9F41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3C68F3-CA88-4F5A-98FA-22AEB0EFEED5}" type="datetime1">
              <a:rPr lang="en-US" smtClean="0"/>
              <a:pPr/>
              <a:t>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7653D-387F-48F6-BFF6-A81BE1FA575D}" type="datetime1">
              <a:rPr lang="en-US" smtClean="0"/>
              <a:pPr/>
              <a:t>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23E9C-4A34-45A0-B302-D082431A2685}" type="datetime1">
              <a:rPr lang="en-US" smtClean="0"/>
              <a:pPr/>
              <a:t>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937D8D-22AC-4C08-BF08-62A23580572B}" type="datetime1">
              <a:rPr lang="en-US" smtClean="0"/>
              <a:pPr/>
              <a:t>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02AB38-6282-4D42-A0B6-AE32EEDB2A53}" type="datetime1">
              <a:rPr lang="en-US" smtClean="0"/>
              <a:pPr/>
              <a:t>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1AF9EA-65AC-4665-9C77-1EC8FFC9F41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294FDF1-FB0F-403D-8EA1-A56341FC3448}" type="datetime1">
              <a:rPr lang="en-US" smtClean="0"/>
              <a:pPr/>
              <a:t>1/2/2014</a:t>
            </a:fld>
            <a:endParaRPr lang="en-US" dirty="0"/>
          </a:p>
        </p:txBody>
      </p:sp>
      <p:sp>
        <p:nvSpPr>
          <p:cNvPr id="27" name="Slide Number Placeholder 26"/>
          <p:cNvSpPr>
            <a:spLocks noGrp="1"/>
          </p:cNvSpPr>
          <p:nvPr>
            <p:ph type="sldNum" sz="quarter" idx="11"/>
          </p:nvPr>
        </p:nvSpPr>
        <p:spPr/>
        <p:txBody>
          <a:bodyPr rtlCol="0"/>
          <a:lstStyle/>
          <a:p>
            <a:fld id="{901AF9EA-65AC-4665-9C77-1EC8FFC9F410}"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71200B3-3BFB-4F89-9DB9-0634C12DB02B}" type="datetime1">
              <a:rPr lang="en-US" smtClean="0"/>
              <a:pPr/>
              <a:t>1/2/2014</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901AF9EA-65AC-4665-9C77-1EC8FFC9F41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36F18-07E4-4C4C-BB53-6BFB05039388}" type="datetime1">
              <a:rPr lang="en-US" smtClean="0"/>
              <a:pPr/>
              <a:t>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6096E4-5BC0-4508-B548-2C9E474235A4}" type="datetime1">
              <a:rPr lang="en-US" smtClean="0"/>
              <a:pPr/>
              <a:t>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1AF9EA-65AC-4665-9C77-1EC8FFC9F41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3F859D-DF5F-4483-9831-7205624BBCD6}" type="datetime1">
              <a:rPr lang="en-US" smtClean="0"/>
              <a:pPr/>
              <a:t>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1AF9EA-65AC-4665-9C77-1EC8FFC9F41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149CFF2-BC33-4651-BB63-0767758D7594}" type="datetime1">
              <a:rPr lang="en-US" smtClean="0"/>
              <a:pPr/>
              <a:t>1/2/2014</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01AF9EA-65AC-4665-9C77-1EC8FFC9F410}"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http://www.youtube.com/watch?v=L50OZSeDXeA"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No06Lwk_TA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362200"/>
            <a:ext cx="8458200" cy="1470025"/>
          </a:xfrm>
        </p:spPr>
        <p:txBody>
          <a:bodyPr/>
          <a:lstStyle/>
          <a:p>
            <a:endParaRPr lang="en-US" b="1" dirty="0"/>
          </a:p>
        </p:txBody>
      </p:sp>
      <p:sp>
        <p:nvSpPr>
          <p:cNvPr id="3" name="Subtitle 2"/>
          <p:cNvSpPr>
            <a:spLocks noGrp="1"/>
          </p:cNvSpPr>
          <p:nvPr>
            <p:ph type="subTitle" idx="1"/>
          </p:nvPr>
        </p:nvSpPr>
        <p:spPr/>
        <p:txBody>
          <a:bodyPr/>
          <a:lstStyle/>
          <a:p>
            <a:r>
              <a:rPr lang="en-US" sz="3200" dirty="0" smtClean="0"/>
              <a:t>Nuremberg Trials</a:t>
            </a:r>
          </a:p>
          <a:p>
            <a:r>
              <a:rPr lang="en-US" sz="2000" smtClean="0"/>
              <a:t>Prof</a:t>
            </a:r>
            <a:r>
              <a:rPr lang="en-US" sz="2000" dirty="0" smtClean="0"/>
              <a:t>. Thaddeus Hoffmeister</a:t>
            </a:r>
          </a:p>
          <a:p>
            <a:r>
              <a:rPr lang="en-US" sz="2000" dirty="0" smtClean="0"/>
              <a:t>thoffmeister1@udayton.edu</a:t>
            </a:r>
            <a:endParaRPr lang="en-US" sz="2000" dirty="0"/>
          </a:p>
        </p:txBody>
      </p:sp>
      <p:sp>
        <p:nvSpPr>
          <p:cNvPr id="5" name="Slide Number Placeholder 4"/>
          <p:cNvSpPr>
            <a:spLocks noGrp="1"/>
          </p:cNvSpPr>
          <p:nvPr>
            <p:ph type="sldNum" sz="quarter" idx="12"/>
          </p:nvPr>
        </p:nvSpPr>
        <p:spPr/>
        <p:txBody>
          <a:bodyPr/>
          <a:lstStyle/>
          <a:p>
            <a:fld id="{901AF9EA-65AC-4665-9C77-1EC8FFC9F410}" type="slidenum">
              <a:rPr lang="en-US" smtClean="0"/>
              <a:pPr/>
              <a:t>1</a:t>
            </a:fld>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04800"/>
            <a:ext cx="4971756" cy="31089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London Charter</a:t>
            </a:r>
            <a:endParaRPr lang="en-US" dirty="0"/>
          </a:p>
        </p:txBody>
      </p:sp>
      <p:sp>
        <p:nvSpPr>
          <p:cNvPr id="3" name="Content Placeholder 2"/>
          <p:cNvSpPr>
            <a:spLocks noGrp="1"/>
          </p:cNvSpPr>
          <p:nvPr>
            <p:ph idx="1"/>
          </p:nvPr>
        </p:nvSpPr>
        <p:spPr/>
        <p:txBody>
          <a:bodyPr/>
          <a:lstStyle/>
          <a:p>
            <a:r>
              <a:rPr lang="en-US" dirty="0" smtClean="0"/>
              <a:t>Not operating in a vacuum</a:t>
            </a:r>
          </a:p>
          <a:p>
            <a:pPr lvl="1"/>
            <a:r>
              <a:rPr lang="en-US" dirty="0" err="1" smtClean="0"/>
              <a:t>Lieber</a:t>
            </a:r>
            <a:r>
              <a:rPr lang="en-US" dirty="0" smtClean="0"/>
              <a:t> Code used during the U.S. Civil War.  It detailed how civilians, POWs and spies should be treated. Other countries had similar codes</a:t>
            </a:r>
          </a:p>
          <a:p>
            <a:pPr lvl="1"/>
            <a:r>
              <a:rPr lang="en-US" dirty="0" smtClean="0"/>
              <a:t>Hague Convention focusing on the rights of civilians and captured soldiers</a:t>
            </a:r>
          </a:p>
          <a:p>
            <a:pPr lvl="1"/>
            <a:r>
              <a:rPr lang="en-US" dirty="0" smtClean="0"/>
              <a:t>Geneva Convention I-III establishing the standard for treating the wounded and POWs </a:t>
            </a:r>
          </a:p>
          <a:p>
            <a:pPr lvl="1"/>
            <a:endParaRPr lang="en-US" dirty="0" smtClean="0"/>
          </a:p>
        </p:txBody>
      </p:sp>
      <p:sp>
        <p:nvSpPr>
          <p:cNvPr id="4" name="Slide Number Placeholder 3"/>
          <p:cNvSpPr>
            <a:spLocks noGrp="1"/>
          </p:cNvSpPr>
          <p:nvPr>
            <p:ph type="sldNum" sz="quarter" idx="12"/>
          </p:nvPr>
        </p:nvSpPr>
        <p:spPr/>
        <p:txBody>
          <a:bodyPr/>
          <a:lstStyle/>
          <a:p>
            <a:fld id="{901AF9EA-65AC-4665-9C77-1EC8FFC9F410}" type="slidenum">
              <a:rPr lang="en-US" smtClean="0"/>
              <a:pPr/>
              <a:t>10</a:t>
            </a:fld>
            <a:endParaRPr lang="en-US" dirty="0"/>
          </a:p>
        </p:txBody>
      </p:sp>
    </p:spTree>
    <p:extLst>
      <p:ext uri="{BB962C8B-B14F-4D97-AF65-F5344CB8AC3E}">
        <p14:creationId xmlns:p14="http://schemas.microsoft.com/office/powerpoint/2010/main" val="1867772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a:t>
            </a:r>
            <a:r>
              <a:rPr lang="en-US" dirty="0"/>
              <a:t>U</a:t>
            </a:r>
            <a:r>
              <a:rPr lang="en-US" dirty="0" smtClean="0"/>
              <a:t>p of the IMT  </a:t>
            </a:r>
            <a:endParaRPr lang="en-US" dirty="0"/>
          </a:p>
        </p:txBody>
      </p:sp>
      <p:sp>
        <p:nvSpPr>
          <p:cNvPr id="3" name="Content Placeholder 2"/>
          <p:cNvSpPr>
            <a:spLocks noGrp="1"/>
          </p:cNvSpPr>
          <p:nvPr>
            <p:ph idx="1"/>
          </p:nvPr>
        </p:nvSpPr>
        <p:spPr>
          <a:xfrm>
            <a:off x="457200" y="2249424"/>
            <a:ext cx="8229600" cy="4608576"/>
          </a:xfrm>
        </p:spPr>
        <p:txBody>
          <a:bodyPr>
            <a:normAutofit/>
          </a:bodyPr>
          <a:lstStyle/>
          <a:p>
            <a:pPr marL="109728" indent="0">
              <a:buNone/>
            </a:pPr>
            <a:endParaRPr lang="en-US" dirty="0"/>
          </a:p>
          <a:p>
            <a:r>
              <a:rPr lang="en-US" dirty="0"/>
              <a:t>C</a:t>
            </a:r>
            <a:r>
              <a:rPr lang="en-US" dirty="0" smtClean="0"/>
              <a:t>ivil and common law hybrid</a:t>
            </a:r>
          </a:p>
          <a:p>
            <a:pPr lvl="1"/>
            <a:r>
              <a:rPr lang="en-US" dirty="0" smtClean="0"/>
              <a:t>Civil Law</a:t>
            </a:r>
          </a:p>
          <a:p>
            <a:pPr lvl="2"/>
            <a:r>
              <a:rPr lang="en-US" dirty="0" smtClean="0"/>
              <a:t>No jury (judges from the Allied nations)</a:t>
            </a:r>
          </a:p>
          <a:p>
            <a:pPr lvl="1"/>
            <a:r>
              <a:rPr lang="en-US" dirty="0" smtClean="0"/>
              <a:t>Common Law </a:t>
            </a:r>
          </a:p>
          <a:p>
            <a:pPr lvl="2"/>
            <a:r>
              <a:rPr lang="en-US" dirty="0" smtClean="0"/>
              <a:t>X-examination</a:t>
            </a:r>
          </a:p>
          <a:p>
            <a:pPr lvl="2"/>
            <a:r>
              <a:rPr lang="en-US" dirty="0" smtClean="0"/>
              <a:t>Defendants decide whether to testify</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901AF9EA-65AC-4665-9C77-1EC8FFC9F410}" type="slidenum">
              <a:rPr lang="en-US" smtClean="0">
                <a:solidFill>
                  <a:schemeClr val="bg1"/>
                </a:solidFill>
              </a:rPr>
              <a:pPr/>
              <a:t>11</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of the IMT </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12</a:t>
            </a:fld>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2438400"/>
            <a:ext cx="6697981" cy="3931920"/>
          </a:xfrm>
        </p:spPr>
      </p:pic>
    </p:spTree>
    <p:extLst>
      <p:ext uri="{BB962C8B-B14F-4D97-AF65-F5344CB8AC3E}">
        <p14:creationId xmlns:p14="http://schemas.microsoft.com/office/powerpoint/2010/main" val="1197798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Set-Up of the IMT</a:t>
            </a:r>
            <a:endParaRPr lang="en-US" dirty="0"/>
          </a:p>
        </p:txBody>
      </p:sp>
      <p:sp>
        <p:nvSpPr>
          <p:cNvPr id="3" name="Content Placeholder 2"/>
          <p:cNvSpPr>
            <a:spLocks noGrp="1"/>
          </p:cNvSpPr>
          <p:nvPr>
            <p:ph idx="1"/>
          </p:nvPr>
        </p:nvSpPr>
        <p:spPr>
          <a:xfrm>
            <a:off x="457200" y="2249424"/>
            <a:ext cx="8229600" cy="4608576"/>
          </a:xfrm>
        </p:spPr>
        <p:txBody>
          <a:bodyPr>
            <a:normAutofit fontScale="92500" lnSpcReduction="10000"/>
          </a:bodyPr>
          <a:lstStyle/>
          <a:p>
            <a:endParaRPr lang="en-US" dirty="0" smtClean="0"/>
          </a:p>
          <a:p>
            <a:r>
              <a:rPr lang="en-US" dirty="0" smtClean="0"/>
              <a:t>Limited discovery</a:t>
            </a:r>
          </a:p>
          <a:p>
            <a:endParaRPr lang="en-US" dirty="0"/>
          </a:p>
          <a:p>
            <a:r>
              <a:rPr lang="en-US" dirty="0" smtClean="0"/>
              <a:t>No real appeal just clemency to the Allied Control Council</a:t>
            </a:r>
          </a:p>
          <a:p>
            <a:endParaRPr lang="en-US" dirty="0"/>
          </a:p>
          <a:p>
            <a:r>
              <a:rPr lang="en-US" dirty="0" smtClean="0"/>
              <a:t>No real rules of evidence</a:t>
            </a:r>
          </a:p>
          <a:p>
            <a:endParaRPr lang="en-US" dirty="0"/>
          </a:p>
          <a:p>
            <a:r>
              <a:rPr lang="en-US" dirty="0" smtClean="0"/>
              <a:t>Hearsay and Ex Parte affidavits</a:t>
            </a:r>
          </a:p>
          <a:p>
            <a:endParaRPr lang="en-US" dirty="0"/>
          </a:p>
          <a:p>
            <a:r>
              <a:rPr lang="en-US" dirty="0" smtClean="0"/>
              <a:t>Allowed trial in absentia</a:t>
            </a:r>
          </a:p>
          <a:p>
            <a:endParaRPr lang="en-US" dirty="0"/>
          </a:p>
          <a:p>
            <a:pPr lvl="1">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901AF9EA-65AC-4665-9C77-1EC8FFC9F410}" type="slidenum">
              <a:rPr lang="en-US" smtClean="0">
                <a:solidFill>
                  <a:schemeClr val="bg1"/>
                </a:solidFill>
              </a:rPr>
              <a:pPr/>
              <a:t>13</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Allied Attorneys </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3124200"/>
            <a:ext cx="3649821" cy="2560320"/>
          </a:xfrm>
        </p:spPr>
      </p:pic>
      <p:sp>
        <p:nvSpPr>
          <p:cNvPr id="4" name="Slide Number Placeholder 3"/>
          <p:cNvSpPr>
            <a:spLocks noGrp="1"/>
          </p:cNvSpPr>
          <p:nvPr>
            <p:ph type="sldNum" sz="quarter" idx="12"/>
          </p:nvPr>
        </p:nvSpPr>
        <p:spPr/>
        <p:txBody>
          <a:bodyPr/>
          <a:lstStyle/>
          <a:p>
            <a:fld id="{901AF9EA-65AC-4665-9C77-1EC8FFC9F410}" type="slidenum">
              <a:rPr lang="en-US" smtClean="0"/>
              <a:pPr/>
              <a:t>14</a:t>
            </a:fld>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597" y="2667000"/>
            <a:ext cx="4633408" cy="3200400"/>
          </a:xfrm>
          <a:prstGeom prst="rect">
            <a:avLst/>
          </a:prstGeom>
        </p:spPr>
      </p:pic>
    </p:spTree>
    <p:extLst>
      <p:ext uri="{BB962C8B-B14F-4D97-AF65-F5344CB8AC3E}">
        <p14:creationId xmlns:p14="http://schemas.microsoft.com/office/powerpoint/2010/main" val="3667651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Allied Attorneys: Justice Jackson</a:t>
            </a:r>
            <a:endParaRPr lang="en-US" dirty="0"/>
          </a:p>
        </p:txBody>
      </p:sp>
      <p:sp>
        <p:nvSpPr>
          <p:cNvPr id="3" name="Content Placeholder 2"/>
          <p:cNvSpPr>
            <a:spLocks noGrp="1"/>
          </p:cNvSpPr>
          <p:nvPr>
            <p:ph idx="1"/>
          </p:nvPr>
        </p:nvSpPr>
        <p:spPr/>
        <p:txBody>
          <a:bodyPr/>
          <a:lstStyle/>
          <a:p>
            <a:r>
              <a:rPr lang="en-US" dirty="0" smtClean="0"/>
              <a:t>Chief Prosecutor for the U.S.</a:t>
            </a:r>
          </a:p>
          <a:p>
            <a:endParaRPr lang="en-US" dirty="0"/>
          </a:p>
          <a:p>
            <a:r>
              <a:rPr lang="en-US" dirty="0" smtClean="0"/>
              <a:t>Would you use a Supreme Court justice to prosecute a case?  Why or why not?</a:t>
            </a:r>
          </a:p>
          <a:p>
            <a:pPr lvl="1"/>
            <a:r>
              <a:rPr lang="en-US" dirty="0" smtClean="0">
                <a:hlinkClick r:id="rId2"/>
              </a:rPr>
              <a:t>Closing Argument</a:t>
            </a:r>
            <a:endParaRPr lang="en-US" dirty="0" smtClean="0"/>
          </a:p>
          <a:p>
            <a:pPr lvl="1"/>
            <a:r>
              <a:rPr lang="en-US" dirty="0" smtClean="0"/>
              <a:t>X-Examination</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15</a:t>
            </a:fld>
            <a:endParaRPr lang="en-US" dirty="0"/>
          </a:p>
        </p:txBody>
      </p:sp>
    </p:spTree>
    <p:extLst>
      <p:ext uri="{BB962C8B-B14F-4D97-AF65-F5344CB8AC3E}">
        <p14:creationId xmlns:p14="http://schemas.microsoft.com/office/powerpoint/2010/main" val="984780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German Defendants </a:t>
            </a:r>
            <a:endParaRPr lang="en-US" dirty="0"/>
          </a:p>
        </p:txBody>
      </p:sp>
      <p:sp>
        <p:nvSpPr>
          <p:cNvPr id="3" name="Content Placeholder 2"/>
          <p:cNvSpPr>
            <a:spLocks noGrp="1"/>
          </p:cNvSpPr>
          <p:nvPr>
            <p:ph idx="1"/>
          </p:nvPr>
        </p:nvSpPr>
        <p:spPr/>
        <p:txBody>
          <a:bodyPr>
            <a:normAutofit/>
          </a:bodyPr>
          <a:lstStyle/>
          <a:p>
            <a:r>
              <a:rPr lang="en-US" dirty="0" smtClean="0"/>
              <a:t>Politicians</a:t>
            </a:r>
          </a:p>
          <a:p>
            <a:endParaRPr lang="en-US" dirty="0"/>
          </a:p>
          <a:p>
            <a:r>
              <a:rPr lang="en-US" dirty="0" smtClean="0"/>
              <a:t>Military Leaders</a:t>
            </a:r>
          </a:p>
          <a:p>
            <a:endParaRPr lang="en-US" dirty="0"/>
          </a:p>
          <a:p>
            <a:r>
              <a:rPr lang="en-US" dirty="0" smtClean="0"/>
              <a:t>Civilians</a:t>
            </a:r>
          </a:p>
          <a:p>
            <a:pPr marL="109728" indent="0">
              <a:buNone/>
            </a:pPr>
            <a:endParaRPr lang="en-US" dirty="0"/>
          </a:p>
          <a:p>
            <a:r>
              <a:rPr lang="en-US" dirty="0" smtClean="0"/>
              <a:t>Organizations (SS, Reich Cabinet, General Staff and High Command)</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16</a:t>
            </a:fld>
            <a:endParaRPr lang="en-US" dirty="0"/>
          </a:p>
        </p:txBody>
      </p:sp>
    </p:spTree>
    <p:extLst>
      <p:ext uri="{BB962C8B-B14F-4D97-AF65-F5344CB8AC3E}">
        <p14:creationId xmlns:p14="http://schemas.microsoft.com/office/powerpoint/2010/main" val="182693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Defendants</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5400" y="2133600"/>
            <a:ext cx="7018948" cy="4389120"/>
          </a:xfrm>
        </p:spPr>
      </p:pic>
      <p:sp>
        <p:nvSpPr>
          <p:cNvPr id="4" name="Slide Number Placeholder 3"/>
          <p:cNvSpPr>
            <a:spLocks noGrp="1"/>
          </p:cNvSpPr>
          <p:nvPr>
            <p:ph type="sldNum" sz="quarter" idx="12"/>
          </p:nvPr>
        </p:nvSpPr>
        <p:spPr/>
        <p:txBody>
          <a:bodyPr/>
          <a:lstStyle/>
          <a:p>
            <a:fld id="{901AF9EA-65AC-4665-9C77-1EC8FFC9F410}" type="slidenum">
              <a:rPr lang="en-US" smtClean="0"/>
              <a:pPr/>
              <a:t>17</a:t>
            </a:fld>
            <a:endParaRPr lang="en-US" dirty="0"/>
          </a:p>
        </p:txBody>
      </p:sp>
    </p:spTree>
    <p:extLst>
      <p:ext uri="{BB962C8B-B14F-4D97-AF65-F5344CB8AC3E}">
        <p14:creationId xmlns:p14="http://schemas.microsoft.com/office/powerpoint/2010/main" val="1326445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Defendants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2667000"/>
            <a:ext cx="5308301" cy="3840480"/>
          </a:xfrm>
        </p:spPr>
      </p:pic>
      <p:sp>
        <p:nvSpPr>
          <p:cNvPr id="4" name="Slide Number Placeholder 3"/>
          <p:cNvSpPr>
            <a:spLocks noGrp="1"/>
          </p:cNvSpPr>
          <p:nvPr>
            <p:ph type="sldNum" sz="quarter" idx="12"/>
          </p:nvPr>
        </p:nvSpPr>
        <p:spPr/>
        <p:txBody>
          <a:bodyPr/>
          <a:lstStyle/>
          <a:p>
            <a:fld id="{901AF9EA-65AC-4665-9C77-1EC8FFC9F410}" type="slidenum">
              <a:rPr lang="en-US" smtClean="0"/>
              <a:pPr/>
              <a:t>18</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2590799"/>
            <a:ext cx="3017520" cy="4301583"/>
          </a:xfrm>
          <a:prstGeom prst="rect">
            <a:avLst/>
          </a:prstGeom>
        </p:spPr>
      </p:pic>
    </p:spTree>
    <p:extLst>
      <p:ext uri="{BB962C8B-B14F-4D97-AF65-F5344CB8AC3E}">
        <p14:creationId xmlns:p14="http://schemas.microsoft.com/office/powerpoint/2010/main" val="1943048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Counts: Count #2</a:t>
            </a:r>
            <a:endParaRPr lang="en-US" dirty="0"/>
          </a:p>
        </p:txBody>
      </p:sp>
      <p:sp>
        <p:nvSpPr>
          <p:cNvPr id="3" name="Content Placeholder 2"/>
          <p:cNvSpPr>
            <a:spLocks noGrp="1"/>
          </p:cNvSpPr>
          <p:nvPr>
            <p:ph idx="1"/>
          </p:nvPr>
        </p:nvSpPr>
        <p:spPr/>
        <p:txBody>
          <a:bodyPr>
            <a:normAutofit/>
          </a:bodyPr>
          <a:lstStyle/>
          <a:p>
            <a:r>
              <a:rPr lang="en-US" dirty="0" smtClean="0"/>
              <a:t>Crimes </a:t>
            </a:r>
            <a:r>
              <a:rPr lang="en-US" dirty="0"/>
              <a:t>A</a:t>
            </a:r>
            <a:r>
              <a:rPr lang="en-US" dirty="0" smtClean="0"/>
              <a:t>gainst </a:t>
            </a:r>
            <a:r>
              <a:rPr lang="en-US" dirty="0"/>
              <a:t>P</a:t>
            </a:r>
            <a:r>
              <a:rPr lang="en-US" dirty="0" smtClean="0"/>
              <a:t>eace (Aggressive War)</a:t>
            </a:r>
          </a:p>
          <a:p>
            <a:pPr lvl="1"/>
            <a:r>
              <a:rPr lang="en-US" dirty="0" smtClean="0"/>
              <a:t>Planning, preparing or initiating a war of aggression</a:t>
            </a:r>
          </a:p>
          <a:p>
            <a:pPr lvl="1"/>
            <a:r>
              <a:rPr lang="en-US" dirty="0" smtClean="0"/>
              <a:t>This was the focus of the trial</a:t>
            </a:r>
          </a:p>
          <a:p>
            <a:pPr lvl="1"/>
            <a:r>
              <a:rPr lang="en-US" dirty="0"/>
              <a:t>What is Aggressive War?  </a:t>
            </a:r>
            <a:endParaRPr lang="en-US" dirty="0" smtClean="0"/>
          </a:p>
          <a:p>
            <a:pPr lvl="1"/>
            <a:r>
              <a:rPr lang="en-US" dirty="0" smtClean="0"/>
              <a:t>How </a:t>
            </a:r>
            <a:r>
              <a:rPr lang="en-US" dirty="0"/>
              <a:t>is it different from Passive War</a:t>
            </a:r>
            <a:r>
              <a:rPr lang="en-US" dirty="0" smtClean="0"/>
              <a:t>?</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19</a:t>
            </a:fld>
            <a:endParaRPr lang="en-US" dirty="0"/>
          </a:p>
        </p:txBody>
      </p:sp>
    </p:spTree>
    <p:extLst>
      <p:ext uri="{BB962C8B-B14F-4D97-AF65-F5344CB8AC3E}">
        <p14:creationId xmlns:p14="http://schemas.microsoft.com/office/powerpoint/2010/main" val="3377324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Nuremberg Trials</a:t>
            </a:r>
            <a:endParaRPr lang="en-US" dirty="0"/>
          </a:p>
        </p:txBody>
      </p:sp>
      <p:sp>
        <p:nvSpPr>
          <p:cNvPr id="3" name="Content Placeholder 2"/>
          <p:cNvSpPr>
            <a:spLocks noGrp="1"/>
          </p:cNvSpPr>
          <p:nvPr>
            <p:ph idx="1"/>
          </p:nvPr>
        </p:nvSpPr>
        <p:spPr/>
        <p:txBody>
          <a:bodyPr/>
          <a:lstStyle/>
          <a:p>
            <a:r>
              <a:rPr lang="en-US" dirty="0" smtClean="0"/>
              <a:t>“Greatest trial in history”</a:t>
            </a:r>
          </a:p>
          <a:p>
            <a:endParaRPr lang="en-US" dirty="0"/>
          </a:p>
          <a:p>
            <a:r>
              <a:rPr lang="en-US" dirty="0" smtClean="0"/>
              <a:t>“Victor’s Justice”</a:t>
            </a:r>
          </a:p>
          <a:p>
            <a:endParaRPr lang="en-US" dirty="0"/>
          </a:p>
          <a:p>
            <a:r>
              <a:rPr lang="en-US" dirty="0" smtClean="0"/>
              <a:t>3 ways to teach the Nuremberg Trials</a:t>
            </a:r>
          </a:p>
          <a:p>
            <a:pPr lvl="1"/>
            <a:r>
              <a:rPr lang="en-US" dirty="0" smtClean="0"/>
              <a:t>Trial Practice </a:t>
            </a:r>
          </a:p>
          <a:p>
            <a:pPr lvl="1"/>
            <a:r>
              <a:rPr lang="en-US" dirty="0" smtClean="0"/>
              <a:t>Criminal Law</a:t>
            </a:r>
          </a:p>
          <a:p>
            <a:pPr lvl="1"/>
            <a:r>
              <a:rPr lang="en-US" dirty="0" smtClean="0"/>
              <a:t>International Law</a:t>
            </a:r>
          </a:p>
        </p:txBody>
      </p:sp>
      <p:sp>
        <p:nvSpPr>
          <p:cNvPr id="4" name="Slide Number Placeholder 3"/>
          <p:cNvSpPr>
            <a:spLocks noGrp="1"/>
          </p:cNvSpPr>
          <p:nvPr>
            <p:ph type="sldNum" sz="quarter" idx="12"/>
          </p:nvPr>
        </p:nvSpPr>
        <p:spPr/>
        <p:txBody>
          <a:bodyPr/>
          <a:lstStyle/>
          <a:p>
            <a:fld id="{901AF9EA-65AC-4665-9C77-1EC8FFC9F410}" type="slidenum">
              <a:rPr lang="en-US" smtClean="0"/>
              <a:pPr/>
              <a:t>2</a:t>
            </a:fld>
            <a:endParaRPr lang="en-US" dirty="0"/>
          </a:p>
        </p:txBody>
      </p:sp>
    </p:spTree>
    <p:extLst>
      <p:ext uri="{BB962C8B-B14F-4D97-AF65-F5344CB8AC3E}">
        <p14:creationId xmlns:p14="http://schemas.microsoft.com/office/powerpoint/2010/main" val="3997701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Counts: Count #2</a:t>
            </a:r>
            <a:endParaRPr lang="en-US" dirty="0"/>
          </a:p>
        </p:txBody>
      </p:sp>
      <p:sp>
        <p:nvSpPr>
          <p:cNvPr id="3" name="Content Placeholder 2"/>
          <p:cNvSpPr>
            <a:spLocks noGrp="1"/>
          </p:cNvSpPr>
          <p:nvPr>
            <p:ph idx="1"/>
          </p:nvPr>
        </p:nvSpPr>
        <p:spPr/>
        <p:txBody>
          <a:bodyPr>
            <a:normAutofit fontScale="92500"/>
          </a:bodyPr>
          <a:lstStyle/>
          <a:p>
            <a:pPr marL="109728" indent="0">
              <a:buNone/>
            </a:pPr>
            <a:endParaRPr lang="en-US" dirty="0"/>
          </a:p>
          <a:p>
            <a:r>
              <a:rPr lang="en-US" dirty="0"/>
              <a:t>No historical precedent for charging Aggressive War</a:t>
            </a:r>
          </a:p>
          <a:p>
            <a:endParaRPr lang="en-US" dirty="0"/>
          </a:p>
          <a:p>
            <a:r>
              <a:rPr lang="en-US" dirty="0"/>
              <a:t>Has not been used since </a:t>
            </a:r>
            <a:r>
              <a:rPr lang="en-US" dirty="0" smtClean="0"/>
              <a:t>Nuremberg</a:t>
            </a:r>
          </a:p>
          <a:p>
            <a:endParaRPr lang="en-US" dirty="0"/>
          </a:p>
          <a:p>
            <a:r>
              <a:rPr lang="en-US" dirty="0"/>
              <a:t>International community struggles to define Aggressive </a:t>
            </a:r>
            <a:r>
              <a:rPr lang="en-US" dirty="0" smtClean="0"/>
              <a:t>War</a:t>
            </a:r>
          </a:p>
          <a:p>
            <a:endParaRPr lang="en-US" dirty="0"/>
          </a:p>
          <a:p>
            <a:r>
              <a:rPr lang="en-US" dirty="0" smtClean="0"/>
              <a:t>Does the Aggressive War count take away from the other charges?</a:t>
            </a:r>
          </a:p>
          <a:p>
            <a:endParaRPr lang="en-US" dirty="0"/>
          </a:p>
          <a:p>
            <a:pPr marL="109728" indent="0">
              <a:buNone/>
            </a:pPr>
            <a:endParaRPr lang="en-US" dirty="0" smtClean="0"/>
          </a:p>
          <a:p>
            <a:pPr marL="109728" indent="0">
              <a:buNone/>
            </a:pPr>
            <a:endParaRPr lang="en-US" dirty="0" smtClean="0"/>
          </a:p>
        </p:txBody>
      </p:sp>
      <p:sp>
        <p:nvSpPr>
          <p:cNvPr id="4" name="Slide Number Placeholder 3"/>
          <p:cNvSpPr>
            <a:spLocks noGrp="1"/>
          </p:cNvSpPr>
          <p:nvPr>
            <p:ph type="sldNum" sz="quarter" idx="12"/>
          </p:nvPr>
        </p:nvSpPr>
        <p:spPr/>
        <p:txBody>
          <a:bodyPr/>
          <a:lstStyle/>
          <a:p>
            <a:fld id="{901AF9EA-65AC-4665-9C77-1EC8FFC9F410}" type="slidenum">
              <a:rPr lang="en-US" smtClean="0"/>
              <a:pPr/>
              <a:t>20</a:t>
            </a:fld>
            <a:endParaRPr lang="en-US" dirty="0"/>
          </a:p>
        </p:txBody>
      </p:sp>
    </p:spTree>
    <p:extLst>
      <p:ext uri="{BB962C8B-B14F-4D97-AF65-F5344CB8AC3E}">
        <p14:creationId xmlns:p14="http://schemas.microsoft.com/office/powerpoint/2010/main" val="4274559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Counts: Count #3</a:t>
            </a:r>
            <a:endParaRPr lang="en-US" dirty="0"/>
          </a:p>
        </p:txBody>
      </p:sp>
      <p:sp>
        <p:nvSpPr>
          <p:cNvPr id="3" name="Content Placeholder 2"/>
          <p:cNvSpPr>
            <a:spLocks noGrp="1"/>
          </p:cNvSpPr>
          <p:nvPr>
            <p:ph idx="1"/>
          </p:nvPr>
        </p:nvSpPr>
        <p:spPr/>
        <p:txBody>
          <a:bodyPr/>
          <a:lstStyle/>
          <a:p>
            <a:r>
              <a:rPr lang="en-US" dirty="0" smtClean="0"/>
              <a:t>War Crimes</a:t>
            </a:r>
          </a:p>
          <a:p>
            <a:pPr lvl="1"/>
            <a:r>
              <a:rPr lang="en-US" dirty="0" smtClean="0"/>
              <a:t>Breaking the rules of war.  </a:t>
            </a:r>
          </a:p>
          <a:p>
            <a:pPr lvl="2"/>
            <a:r>
              <a:rPr lang="en-US" dirty="0" smtClean="0"/>
              <a:t>Slave labor, bombing civilian populations, killing POWs, destroying civilian homes and property</a:t>
            </a:r>
          </a:p>
          <a:p>
            <a:pPr lvl="1"/>
            <a:r>
              <a:rPr lang="en-US" dirty="0" smtClean="0"/>
              <a:t>Strong historical precedent</a:t>
            </a:r>
          </a:p>
          <a:p>
            <a:pPr lvl="1"/>
            <a:r>
              <a:rPr lang="en-US" dirty="0" smtClean="0"/>
              <a:t>Similar to traditional crimes but these occur on the battlefield</a:t>
            </a:r>
          </a:p>
          <a:p>
            <a:pPr lvl="1"/>
            <a:r>
              <a:rPr lang="en-US" dirty="0" smtClean="0"/>
              <a:t>Still used today</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21</a:t>
            </a:fld>
            <a:endParaRPr lang="en-US" dirty="0"/>
          </a:p>
        </p:txBody>
      </p:sp>
    </p:spTree>
    <p:extLst>
      <p:ext uri="{BB962C8B-B14F-4D97-AF65-F5344CB8AC3E}">
        <p14:creationId xmlns:p14="http://schemas.microsoft.com/office/powerpoint/2010/main" val="917156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Counts: Count #4</a:t>
            </a:r>
            <a:endParaRPr lang="en-US" dirty="0"/>
          </a:p>
        </p:txBody>
      </p:sp>
      <p:sp>
        <p:nvSpPr>
          <p:cNvPr id="3" name="Content Placeholder 2"/>
          <p:cNvSpPr>
            <a:spLocks noGrp="1"/>
          </p:cNvSpPr>
          <p:nvPr>
            <p:ph idx="1"/>
          </p:nvPr>
        </p:nvSpPr>
        <p:spPr/>
        <p:txBody>
          <a:bodyPr/>
          <a:lstStyle/>
          <a:p>
            <a:r>
              <a:rPr lang="en-US" dirty="0" smtClean="0"/>
              <a:t>Crimes Against Humanity</a:t>
            </a:r>
          </a:p>
          <a:p>
            <a:pPr lvl="1"/>
            <a:r>
              <a:rPr lang="en-US" dirty="0" smtClean="0"/>
              <a:t>The murder, extermination, enslavement, deportation, and other inhumane acts committed against any civilian population before or during the war</a:t>
            </a:r>
          </a:p>
          <a:p>
            <a:pPr lvl="1"/>
            <a:r>
              <a:rPr lang="en-US" dirty="0" smtClean="0"/>
              <a:t>What most people think of when you say Nuremberg Trials</a:t>
            </a:r>
          </a:p>
          <a:p>
            <a:pPr lvl="1"/>
            <a:r>
              <a:rPr lang="en-US" dirty="0" smtClean="0"/>
              <a:t>Crimes universally accepted as wrong</a:t>
            </a:r>
          </a:p>
          <a:p>
            <a:pPr lvl="1"/>
            <a:r>
              <a:rPr lang="en-US" dirty="0" smtClean="0"/>
              <a:t>Used international law not a national statute</a:t>
            </a:r>
          </a:p>
        </p:txBody>
      </p:sp>
      <p:sp>
        <p:nvSpPr>
          <p:cNvPr id="4" name="Slide Number Placeholder 3"/>
          <p:cNvSpPr>
            <a:spLocks noGrp="1"/>
          </p:cNvSpPr>
          <p:nvPr>
            <p:ph type="sldNum" sz="quarter" idx="12"/>
          </p:nvPr>
        </p:nvSpPr>
        <p:spPr/>
        <p:txBody>
          <a:bodyPr/>
          <a:lstStyle/>
          <a:p>
            <a:fld id="{901AF9EA-65AC-4665-9C77-1EC8FFC9F410}" type="slidenum">
              <a:rPr lang="en-US" smtClean="0"/>
              <a:pPr/>
              <a:t>22</a:t>
            </a:fld>
            <a:endParaRPr lang="en-US" dirty="0"/>
          </a:p>
        </p:txBody>
      </p:sp>
    </p:spTree>
    <p:extLst>
      <p:ext uri="{BB962C8B-B14F-4D97-AF65-F5344CB8AC3E}">
        <p14:creationId xmlns:p14="http://schemas.microsoft.com/office/powerpoint/2010/main" val="2354473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Counts: Count #I</a:t>
            </a:r>
            <a:endParaRPr lang="en-US" dirty="0"/>
          </a:p>
        </p:txBody>
      </p:sp>
      <p:sp>
        <p:nvSpPr>
          <p:cNvPr id="3" name="Content Placeholder 2"/>
          <p:cNvSpPr>
            <a:spLocks noGrp="1"/>
          </p:cNvSpPr>
          <p:nvPr>
            <p:ph idx="1"/>
          </p:nvPr>
        </p:nvSpPr>
        <p:spPr/>
        <p:txBody>
          <a:bodyPr/>
          <a:lstStyle/>
          <a:p>
            <a:r>
              <a:rPr lang="en-US" dirty="0" smtClean="0"/>
              <a:t>Conspiracy</a:t>
            </a:r>
          </a:p>
          <a:p>
            <a:pPr lvl="1"/>
            <a:r>
              <a:rPr lang="en-US" dirty="0" smtClean="0"/>
              <a:t>Leaders, organizers, instigators, and accomplices in the formulation or execution of a common plan, or a conspiracy to commit any of the following crimes by any persons in executing such a plan</a:t>
            </a:r>
          </a:p>
          <a:p>
            <a:pPr lvl="2"/>
            <a:r>
              <a:rPr lang="en-US" smtClean="0"/>
              <a:t>Crimes </a:t>
            </a:r>
            <a:r>
              <a:rPr lang="en-US" dirty="0" smtClean="0"/>
              <a:t>Against Peace (Aggressive War)</a:t>
            </a:r>
          </a:p>
          <a:p>
            <a:pPr lvl="2"/>
            <a:r>
              <a:rPr lang="en-US" dirty="0" smtClean="0"/>
              <a:t>War Crimes</a:t>
            </a:r>
          </a:p>
          <a:p>
            <a:pPr lvl="2"/>
            <a:r>
              <a:rPr lang="en-US" dirty="0" smtClean="0"/>
              <a:t>Crimes Against Humanity</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23</a:t>
            </a:fld>
            <a:endParaRPr lang="en-US" dirty="0"/>
          </a:p>
        </p:txBody>
      </p:sp>
    </p:spTree>
    <p:extLst>
      <p:ext uri="{BB962C8B-B14F-4D97-AF65-F5344CB8AC3E}">
        <p14:creationId xmlns:p14="http://schemas.microsoft.com/office/powerpoint/2010/main" val="604337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Counts: Count #I </a:t>
            </a:r>
            <a:endParaRPr lang="en-US" dirty="0"/>
          </a:p>
        </p:txBody>
      </p:sp>
      <p:sp>
        <p:nvSpPr>
          <p:cNvPr id="3" name="Content Placeholder 2"/>
          <p:cNvSpPr>
            <a:spLocks noGrp="1"/>
          </p:cNvSpPr>
          <p:nvPr>
            <p:ph idx="1"/>
          </p:nvPr>
        </p:nvSpPr>
        <p:spPr/>
        <p:txBody>
          <a:bodyPr>
            <a:normAutofit/>
          </a:bodyPr>
          <a:lstStyle/>
          <a:p>
            <a:r>
              <a:rPr lang="en-US" dirty="0" smtClean="0"/>
              <a:t>Elements of Conspiracy </a:t>
            </a:r>
          </a:p>
          <a:p>
            <a:pPr lvl="1"/>
            <a:r>
              <a:rPr lang="en-US" dirty="0" smtClean="0"/>
              <a:t>Agreement to commit an illegal act</a:t>
            </a:r>
          </a:p>
          <a:p>
            <a:pPr lvl="1"/>
            <a:r>
              <a:rPr lang="en-US" dirty="0" smtClean="0"/>
              <a:t>Overt Act </a:t>
            </a:r>
          </a:p>
          <a:p>
            <a:r>
              <a:rPr lang="en-US" dirty="0" smtClean="0"/>
              <a:t>The Importance of Conspiracy</a:t>
            </a:r>
          </a:p>
          <a:p>
            <a:pPr lvl="1"/>
            <a:r>
              <a:rPr lang="en-US" dirty="0" smtClean="0"/>
              <a:t>Reach prewar activities </a:t>
            </a:r>
          </a:p>
          <a:p>
            <a:pPr lvl="1"/>
            <a:r>
              <a:rPr lang="en-US" dirty="0" smtClean="0"/>
              <a:t>Reach individuals who were not actually trigger pullers</a:t>
            </a:r>
          </a:p>
          <a:p>
            <a:pPr lvl="1"/>
            <a:r>
              <a:rPr lang="en-US" dirty="0" smtClean="0"/>
              <a:t>Have one big trial</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solidFill>
                  <a:schemeClr val="bg1"/>
                </a:solidFill>
              </a:rPr>
              <a:pPr/>
              <a:t>24</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Counts: Count I Conspiracy</a:t>
            </a:r>
            <a:endParaRPr lang="en-US" dirty="0"/>
          </a:p>
        </p:txBody>
      </p:sp>
      <p:sp>
        <p:nvSpPr>
          <p:cNvPr id="3" name="Content Placeholder 2"/>
          <p:cNvSpPr>
            <a:spLocks noGrp="1"/>
          </p:cNvSpPr>
          <p:nvPr>
            <p:ph idx="1"/>
          </p:nvPr>
        </p:nvSpPr>
        <p:spPr/>
        <p:txBody>
          <a:bodyPr/>
          <a:lstStyle/>
          <a:p>
            <a:r>
              <a:rPr lang="en-US" dirty="0" smtClean="0"/>
              <a:t>Common Law concept</a:t>
            </a:r>
          </a:p>
          <a:p>
            <a:endParaRPr lang="en-US" dirty="0"/>
          </a:p>
          <a:p>
            <a:r>
              <a:rPr lang="en-US" dirty="0" smtClean="0"/>
              <a:t>Not recognized in other countries</a:t>
            </a:r>
          </a:p>
          <a:p>
            <a:endParaRPr lang="en-US" dirty="0"/>
          </a:p>
          <a:p>
            <a:r>
              <a:rPr lang="en-US" dirty="0" smtClean="0"/>
              <a:t>May not become Customary Law</a:t>
            </a:r>
          </a:p>
          <a:p>
            <a:pPr marL="109728" indent="0">
              <a:buNone/>
            </a:pP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25</a:t>
            </a:fld>
            <a:endParaRPr lang="en-US" dirty="0"/>
          </a:p>
        </p:txBody>
      </p:sp>
    </p:spTree>
    <p:extLst>
      <p:ext uri="{BB962C8B-B14F-4D97-AF65-F5344CB8AC3E}">
        <p14:creationId xmlns:p14="http://schemas.microsoft.com/office/powerpoint/2010/main" val="13030367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a:t>
            </a:r>
            <a:endParaRPr lang="en-US" dirty="0"/>
          </a:p>
        </p:txBody>
      </p:sp>
      <p:sp>
        <p:nvSpPr>
          <p:cNvPr id="3" name="Content Placeholder 2"/>
          <p:cNvSpPr>
            <a:spLocks noGrp="1"/>
          </p:cNvSpPr>
          <p:nvPr>
            <p:ph idx="1"/>
          </p:nvPr>
        </p:nvSpPr>
        <p:spPr/>
        <p:txBody>
          <a:bodyPr>
            <a:normAutofit/>
          </a:bodyPr>
          <a:lstStyle/>
          <a:p>
            <a:r>
              <a:rPr lang="en-US" dirty="0" smtClean="0"/>
              <a:t>“I was not there”</a:t>
            </a:r>
          </a:p>
          <a:p>
            <a:endParaRPr lang="en-US" dirty="0"/>
          </a:p>
          <a:p>
            <a:r>
              <a:rPr lang="en-US" dirty="0" smtClean="0"/>
              <a:t>Jurisdiction</a:t>
            </a:r>
          </a:p>
          <a:p>
            <a:pPr lvl="1"/>
            <a:r>
              <a:rPr lang="en-US" dirty="0"/>
              <a:t>Disallowed pursuant to Article 3 of the London </a:t>
            </a:r>
            <a:r>
              <a:rPr lang="en-US" dirty="0" smtClean="0"/>
              <a:t>Charter</a:t>
            </a:r>
          </a:p>
          <a:p>
            <a:endParaRPr lang="en-US" dirty="0"/>
          </a:p>
          <a:p>
            <a:r>
              <a:rPr lang="en-US" dirty="0" err="1" smtClean="0"/>
              <a:t>Tu</a:t>
            </a:r>
            <a:r>
              <a:rPr lang="en-US" dirty="0" smtClean="0"/>
              <a:t> </a:t>
            </a:r>
            <a:r>
              <a:rPr lang="en-US" dirty="0" err="1" smtClean="0"/>
              <a:t>Quoque</a:t>
            </a:r>
            <a:r>
              <a:rPr lang="en-US" dirty="0" smtClean="0"/>
              <a:t> (“You, Too”)</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26</a:t>
            </a:fld>
            <a:endParaRPr lang="en-US" dirty="0"/>
          </a:p>
        </p:txBody>
      </p:sp>
    </p:spTree>
    <p:extLst>
      <p:ext uri="{BB962C8B-B14F-4D97-AF65-F5344CB8AC3E}">
        <p14:creationId xmlns:p14="http://schemas.microsoft.com/office/powerpoint/2010/main" val="3322536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a:t>
            </a:r>
            <a:endParaRPr lang="en-US" dirty="0"/>
          </a:p>
        </p:txBody>
      </p:sp>
      <p:sp>
        <p:nvSpPr>
          <p:cNvPr id="3" name="Content Placeholder 2"/>
          <p:cNvSpPr>
            <a:spLocks noGrp="1"/>
          </p:cNvSpPr>
          <p:nvPr>
            <p:ph idx="1"/>
          </p:nvPr>
        </p:nvSpPr>
        <p:spPr/>
        <p:txBody>
          <a:bodyPr/>
          <a:lstStyle/>
          <a:p>
            <a:r>
              <a:rPr lang="en-US" dirty="0"/>
              <a:t>Superior Orders</a:t>
            </a:r>
          </a:p>
          <a:p>
            <a:pPr lvl="1"/>
            <a:r>
              <a:rPr lang="en-US" dirty="0"/>
              <a:t>Used for mitigation but not as an outright defense (Article 8</a:t>
            </a:r>
            <a:r>
              <a:rPr lang="en-US" dirty="0" smtClean="0"/>
              <a:t>)</a:t>
            </a:r>
          </a:p>
          <a:p>
            <a:pPr lvl="1"/>
            <a:r>
              <a:rPr lang="en-US" dirty="0" err="1" smtClean="0"/>
              <a:t>Führerprinzip</a:t>
            </a:r>
            <a:r>
              <a:rPr lang="en-US" dirty="0" smtClean="0"/>
              <a:t> (the </a:t>
            </a:r>
            <a:r>
              <a:rPr lang="en-US" dirty="0"/>
              <a:t>Führer's word is above all written </a:t>
            </a:r>
            <a:r>
              <a:rPr lang="en-US" dirty="0" smtClean="0"/>
              <a:t>law)</a:t>
            </a:r>
            <a:endParaRPr lang="en-US" dirty="0"/>
          </a:p>
          <a:p>
            <a:endParaRPr lang="en-US" dirty="0"/>
          </a:p>
          <a:p>
            <a:r>
              <a:rPr lang="en-US" dirty="0"/>
              <a:t>Ex Post Facto</a:t>
            </a:r>
          </a:p>
          <a:p>
            <a:pPr lvl="1"/>
            <a:r>
              <a:rPr lang="en-US" dirty="0"/>
              <a:t>A law passed after the occurrence of a fact </a:t>
            </a:r>
          </a:p>
          <a:p>
            <a:endParaRPr lang="en-US" dirty="0"/>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27</a:t>
            </a:fld>
            <a:endParaRPr lang="en-US" dirty="0"/>
          </a:p>
        </p:txBody>
      </p:sp>
    </p:spTree>
    <p:extLst>
      <p:ext uri="{BB962C8B-B14F-4D97-AF65-F5344CB8AC3E}">
        <p14:creationId xmlns:p14="http://schemas.microsoft.com/office/powerpoint/2010/main" val="3488523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Verdict</a:t>
            </a:r>
            <a:endParaRPr lang="en-US" dirty="0"/>
          </a:p>
        </p:txBody>
      </p:sp>
      <p:sp>
        <p:nvSpPr>
          <p:cNvPr id="3" name="Content Placeholder 2"/>
          <p:cNvSpPr>
            <a:spLocks noGrp="1"/>
          </p:cNvSpPr>
          <p:nvPr>
            <p:ph idx="1"/>
          </p:nvPr>
        </p:nvSpPr>
        <p:spPr/>
        <p:txBody>
          <a:bodyPr>
            <a:normAutofit lnSpcReduction="10000"/>
          </a:bodyPr>
          <a:lstStyle/>
          <a:p>
            <a:r>
              <a:rPr lang="en-US" dirty="0"/>
              <a:t>3 acquitted, 7 prison terms, 11 </a:t>
            </a:r>
            <a:r>
              <a:rPr lang="en-US" dirty="0" smtClean="0"/>
              <a:t>hanged</a:t>
            </a:r>
          </a:p>
          <a:p>
            <a:endParaRPr lang="en-US" dirty="0"/>
          </a:p>
          <a:p>
            <a:r>
              <a:rPr lang="en-US" dirty="0"/>
              <a:t>Ex Post Facto: </a:t>
            </a:r>
          </a:p>
          <a:p>
            <a:pPr lvl="1"/>
            <a:r>
              <a:rPr lang="en-US" dirty="0"/>
              <a:t>(1) Prior treaties banning countries from waging Aggressive War</a:t>
            </a:r>
          </a:p>
          <a:p>
            <a:pPr lvl="1"/>
            <a:r>
              <a:rPr lang="en-US" dirty="0"/>
              <a:t>(2) Hague Treaty which prohibits Law of War violations doesn’t specifically name individuals but individuals are </a:t>
            </a:r>
            <a:r>
              <a:rPr lang="en-US" dirty="0" smtClean="0"/>
              <a:t>covered</a:t>
            </a:r>
          </a:p>
          <a:p>
            <a:pPr lvl="2"/>
            <a:r>
              <a:rPr lang="en-US" dirty="0" smtClean="0"/>
              <a:t>Customary international law of war results from consistent practice of states followed by them from a sense of </a:t>
            </a:r>
            <a:r>
              <a:rPr lang="en-US" smtClean="0"/>
              <a:t>legal obligation.</a:t>
            </a: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28</a:t>
            </a:fld>
            <a:endParaRPr lang="en-US" dirty="0"/>
          </a:p>
        </p:txBody>
      </p:sp>
    </p:spTree>
    <p:extLst>
      <p:ext uri="{BB962C8B-B14F-4D97-AF65-F5344CB8AC3E}">
        <p14:creationId xmlns:p14="http://schemas.microsoft.com/office/powerpoint/2010/main" val="2147449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Verdict</a:t>
            </a:r>
            <a:endParaRPr lang="en-US" dirty="0"/>
          </a:p>
        </p:txBody>
      </p:sp>
      <p:sp>
        <p:nvSpPr>
          <p:cNvPr id="3" name="Content Placeholder 2"/>
          <p:cNvSpPr>
            <a:spLocks noGrp="1"/>
          </p:cNvSpPr>
          <p:nvPr>
            <p:ph idx="1"/>
          </p:nvPr>
        </p:nvSpPr>
        <p:spPr/>
        <p:txBody>
          <a:bodyPr>
            <a:normAutofit/>
          </a:bodyPr>
          <a:lstStyle/>
          <a:p>
            <a:r>
              <a:rPr lang="en-US" dirty="0"/>
              <a:t>Conspiracy</a:t>
            </a:r>
          </a:p>
          <a:p>
            <a:pPr lvl="1"/>
            <a:r>
              <a:rPr lang="en-US" dirty="0"/>
              <a:t>Strict Interpretation by the Court</a:t>
            </a:r>
          </a:p>
          <a:p>
            <a:pPr lvl="1"/>
            <a:r>
              <a:rPr lang="en-US" dirty="0"/>
              <a:t>Only applicable to Aggressive War </a:t>
            </a:r>
            <a:r>
              <a:rPr lang="en-US" dirty="0" smtClean="0"/>
              <a:t> (not applied to war crimes or crimes against </a:t>
            </a:r>
            <a:r>
              <a:rPr lang="en-US" smtClean="0"/>
              <a:t>humanity)</a:t>
            </a:r>
            <a:endParaRPr lang="en-US" dirty="0"/>
          </a:p>
          <a:p>
            <a:pPr lvl="1"/>
            <a:r>
              <a:rPr lang="en-US" dirty="0"/>
              <a:t>Only prewar activities you can reach are those related to waging an Aggressive </a:t>
            </a:r>
            <a:r>
              <a:rPr lang="en-US" dirty="0" smtClean="0"/>
              <a:t>War</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29</a:t>
            </a:fld>
            <a:endParaRPr lang="en-US" dirty="0"/>
          </a:p>
        </p:txBody>
      </p:sp>
    </p:spTree>
    <p:extLst>
      <p:ext uri="{BB962C8B-B14F-4D97-AF65-F5344CB8AC3E}">
        <p14:creationId xmlns:p14="http://schemas.microsoft.com/office/powerpoint/2010/main" val="2674929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Map </a:t>
            </a:r>
            <a:endParaRPr lang="en-US" dirty="0"/>
          </a:p>
        </p:txBody>
      </p:sp>
      <p:sp>
        <p:nvSpPr>
          <p:cNvPr id="3" name="Content Placeholder 2"/>
          <p:cNvSpPr>
            <a:spLocks noGrp="1"/>
          </p:cNvSpPr>
          <p:nvPr>
            <p:ph idx="1"/>
          </p:nvPr>
        </p:nvSpPr>
        <p:spPr/>
        <p:txBody>
          <a:bodyPr/>
          <a:lstStyle/>
          <a:p>
            <a:r>
              <a:rPr lang="en-US" dirty="0" smtClean="0"/>
              <a:t>WW II and Alternatives to Nuremberg</a:t>
            </a:r>
          </a:p>
          <a:p>
            <a:endParaRPr lang="en-US" dirty="0" smtClean="0"/>
          </a:p>
          <a:p>
            <a:r>
              <a:rPr lang="en-US" dirty="0" smtClean="0"/>
              <a:t>London Charter  and Set-Up of the IMT</a:t>
            </a:r>
          </a:p>
          <a:p>
            <a:endParaRPr lang="en-US" dirty="0" smtClean="0"/>
          </a:p>
          <a:p>
            <a:r>
              <a:rPr lang="en-US" dirty="0" smtClean="0"/>
              <a:t>Defendants and Counts</a:t>
            </a:r>
          </a:p>
          <a:p>
            <a:endParaRPr lang="en-US" dirty="0" smtClean="0"/>
          </a:p>
          <a:p>
            <a:r>
              <a:rPr lang="en-US" dirty="0" smtClean="0"/>
              <a:t>Defenses and Verdict</a:t>
            </a:r>
          </a:p>
          <a:p>
            <a:endParaRPr lang="en-US" dirty="0" smtClean="0"/>
          </a:p>
          <a:p>
            <a:r>
              <a:rPr lang="en-US" dirty="0" smtClean="0"/>
              <a:t>Legacy of the IMT and Additional Resources</a:t>
            </a:r>
          </a:p>
        </p:txBody>
      </p:sp>
      <p:sp>
        <p:nvSpPr>
          <p:cNvPr id="4" name="Slide Number Placeholder 3"/>
          <p:cNvSpPr>
            <a:spLocks noGrp="1"/>
          </p:cNvSpPr>
          <p:nvPr>
            <p:ph type="sldNum" sz="quarter" idx="12"/>
          </p:nvPr>
        </p:nvSpPr>
        <p:spPr/>
        <p:txBody>
          <a:bodyPr/>
          <a:lstStyle/>
          <a:p>
            <a:fld id="{901AF9EA-65AC-4665-9C77-1EC8FFC9F410}" type="slidenum">
              <a:rPr lang="en-US" smtClean="0"/>
              <a:pPr/>
              <a:t>3</a:t>
            </a:fld>
            <a:endParaRPr lang="en-US" dirty="0"/>
          </a:p>
        </p:txBody>
      </p:sp>
    </p:spTree>
    <p:extLst>
      <p:ext uri="{BB962C8B-B14F-4D97-AF65-F5344CB8AC3E}">
        <p14:creationId xmlns:p14="http://schemas.microsoft.com/office/powerpoint/2010/main" val="2677196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Nuremberg</a:t>
            </a:r>
            <a:endParaRPr lang="en-US" dirty="0"/>
          </a:p>
        </p:txBody>
      </p:sp>
      <p:sp>
        <p:nvSpPr>
          <p:cNvPr id="3" name="Content Placeholder 2"/>
          <p:cNvSpPr>
            <a:spLocks noGrp="1"/>
          </p:cNvSpPr>
          <p:nvPr>
            <p:ph idx="1"/>
          </p:nvPr>
        </p:nvSpPr>
        <p:spPr/>
        <p:txBody>
          <a:bodyPr/>
          <a:lstStyle/>
          <a:p>
            <a:r>
              <a:rPr lang="en-US" dirty="0" smtClean="0"/>
              <a:t>Senator Taft (1946)</a:t>
            </a:r>
          </a:p>
          <a:p>
            <a:pPr lvl="1"/>
            <a:r>
              <a:rPr lang="en-US" dirty="0" smtClean="0"/>
              <a:t>I question whether the hanging of those, who, however despicable, were the leaders of the German people, will ever discourage the making of aggressive war, for no one makes aggressive war unless he expects to win.  About this whole judgment there is the spirit of vengeance, and vengeance is seldom justice.  The hanging of the eleven men convicted will be a blot on the American record which we shall long regret.</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30</a:t>
            </a:fld>
            <a:endParaRPr lang="en-US" dirty="0"/>
          </a:p>
        </p:txBody>
      </p:sp>
    </p:spTree>
    <p:extLst>
      <p:ext uri="{BB962C8B-B14F-4D97-AF65-F5344CB8AC3E}">
        <p14:creationId xmlns:p14="http://schemas.microsoft.com/office/powerpoint/2010/main" val="1237123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Nuremberg</a:t>
            </a:r>
            <a:endParaRPr lang="en-US" dirty="0"/>
          </a:p>
        </p:txBody>
      </p:sp>
      <p:sp>
        <p:nvSpPr>
          <p:cNvPr id="3" name="Content Placeholder 2"/>
          <p:cNvSpPr>
            <a:spLocks noGrp="1"/>
          </p:cNvSpPr>
          <p:nvPr>
            <p:ph idx="1"/>
          </p:nvPr>
        </p:nvSpPr>
        <p:spPr/>
        <p:txBody>
          <a:bodyPr/>
          <a:lstStyle/>
          <a:p>
            <a:r>
              <a:rPr lang="en-US" dirty="0" smtClean="0"/>
              <a:t>Supreme Court Justice William O. Douglass</a:t>
            </a:r>
          </a:p>
          <a:p>
            <a:pPr lvl="1"/>
            <a:r>
              <a:rPr lang="en-US" dirty="0" smtClean="0"/>
              <a:t>No matter how finely the lawyers analyzed it, the crime for which the Nazis were tried had never been formalized as a crime with the definiteness required by our legal standards, nor outlawed with a death penalty by the international community.  By our standards that crime arose under an ex post facto law.  Goering et al. deserved severe punishment.  But their guilt did not justify us in substituting power for principal. </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31</a:t>
            </a:fld>
            <a:endParaRPr lang="en-US" dirty="0"/>
          </a:p>
        </p:txBody>
      </p:sp>
    </p:spTree>
    <p:extLst>
      <p:ext uri="{BB962C8B-B14F-4D97-AF65-F5344CB8AC3E}">
        <p14:creationId xmlns:p14="http://schemas.microsoft.com/office/powerpoint/2010/main" val="1525305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Legacy of Nuremberg</a:t>
            </a:r>
            <a:endParaRPr lang="en-US" dirty="0"/>
          </a:p>
        </p:txBody>
      </p:sp>
      <p:sp>
        <p:nvSpPr>
          <p:cNvPr id="3" name="Content Placeholder 2"/>
          <p:cNvSpPr>
            <a:spLocks noGrp="1"/>
          </p:cNvSpPr>
          <p:nvPr>
            <p:ph idx="1"/>
          </p:nvPr>
        </p:nvSpPr>
        <p:spPr/>
        <p:txBody>
          <a:bodyPr/>
          <a:lstStyle/>
          <a:p>
            <a:r>
              <a:rPr lang="en-US" dirty="0" smtClean="0"/>
              <a:t>Demise of national sovereignty</a:t>
            </a:r>
          </a:p>
          <a:p>
            <a:pPr lvl="1"/>
            <a:r>
              <a:rPr lang="en-US" dirty="0"/>
              <a:t>Universal jurisdiction (</a:t>
            </a:r>
            <a:r>
              <a:rPr lang="en-US" dirty="0" smtClean="0"/>
              <a:t>Eichmann </a:t>
            </a:r>
            <a:r>
              <a:rPr lang="en-US" dirty="0"/>
              <a:t>case)</a:t>
            </a:r>
          </a:p>
          <a:p>
            <a:pPr lvl="1"/>
            <a:r>
              <a:rPr lang="en-US" dirty="0"/>
              <a:t>Domestic activities now part of international </a:t>
            </a:r>
            <a:r>
              <a:rPr lang="en-US" dirty="0" smtClean="0"/>
              <a:t>law</a:t>
            </a:r>
            <a:endParaRPr lang="en-US" dirty="0"/>
          </a:p>
          <a:p>
            <a:pPr lvl="1"/>
            <a:r>
              <a:rPr lang="en-US" dirty="0"/>
              <a:t>Protect individuals when the state fails to </a:t>
            </a:r>
            <a:r>
              <a:rPr lang="en-US" dirty="0" smtClean="0"/>
              <a:t>act</a:t>
            </a:r>
          </a:p>
          <a:p>
            <a:endParaRPr lang="en-US" dirty="0"/>
          </a:p>
          <a:p>
            <a:r>
              <a:rPr lang="en-US" dirty="0" smtClean="0"/>
              <a:t>Individual criminal responsibility</a:t>
            </a:r>
          </a:p>
          <a:p>
            <a:pPr lvl="1"/>
            <a:r>
              <a:rPr lang="en-US" dirty="0" smtClean="0"/>
              <a:t>Official positions provide no immunity (Article 7)</a:t>
            </a:r>
          </a:p>
          <a:p>
            <a:pPr lvl="1"/>
            <a:r>
              <a:rPr lang="en-US" dirty="0" smtClean="0"/>
              <a:t>Can’t avoid responsibility by saying you were just following orders</a:t>
            </a:r>
          </a:p>
        </p:txBody>
      </p:sp>
      <p:sp>
        <p:nvSpPr>
          <p:cNvPr id="4" name="Slide Number Placeholder 3"/>
          <p:cNvSpPr>
            <a:spLocks noGrp="1"/>
          </p:cNvSpPr>
          <p:nvPr>
            <p:ph type="sldNum" sz="quarter" idx="12"/>
          </p:nvPr>
        </p:nvSpPr>
        <p:spPr/>
        <p:txBody>
          <a:bodyPr/>
          <a:lstStyle/>
          <a:p>
            <a:fld id="{901AF9EA-65AC-4665-9C77-1EC8FFC9F410}" type="slidenum">
              <a:rPr lang="en-US" smtClean="0"/>
              <a:pPr/>
              <a:t>32</a:t>
            </a:fld>
            <a:endParaRPr lang="en-US" dirty="0"/>
          </a:p>
        </p:txBody>
      </p:sp>
    </p:spTree>
    <p:extLst>
      <p:ext uri="{BB962C8B-B14F-4D97-AF65-F5344CB8AC3E}">
        <p14:creationId xmlns:p14="http://schemas.microsoft.com/office/powerpoint/2010/main" val="1544798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Nuremberg</a:t>
            </a:r>
            <a:endParaRPr lang="en-US" dirty="0"/>
          </a:p>
        </p:txBody>
      </p:sp>
      <p:sp>
        <p:nvSpPr>
          <p:cNvPr id="3" name="Content Placeholder 2"/>
          <p:cNvSpPr>
            <a:spLocks noGrp="1"/>
          </p:cNvSpPr>
          <p:nvPr>
            <p:ph idx="1"/>
          </p:nvPr>
        </p:nvSpPr>
        <p:spPr/>
        <p:txBody>
          <a:bodyPr/>
          <a:lstStyle/>
          <a:p>
            <a:r>
              <a:rPr lang="en-US" dirty="0" smtClean="0"/>
              <a:t>ICTY</a:t>
            </a:r>
          </a:p>
          <a:p>
            <a:pPr lvl="1"/>
            <a:r>
              <a:rPr lang="en-US" dirty="0" smtClean="0"/>
              <a:t>Neutral judges</a:t>
            </a:r>
          </a:p>
          <a:p>
            <a:pPr lvl="1"/>
            <a:r>
              <a:rPr lang="en-US" dirty="0" smtClean="0"/>
              <a:t>Ad hoc</a:t>
            </a:r>
          </a:p>
          <a:p>
            <a:pPr lvl="1"/>
            <a:r>
              <a:rPr lang="en-US" dirty="0" smtClean="0"/>
              <a:t>Created by UN Security Council</a:t>
            </a:r>
          </a:p>
          <a:p>
            <a:pPr lvl="1"/>
            <a:r>
              <a:rPr lang="en-US" dirty="0" smtClean="0"/>
              <a:t>Jurisdiction clearly based on customary international law</a:t>
            </a:r>
          </a:p>
          <a:p>
            <a:pPr lvl="1"/>
            <a:r>
              <a:rPr lang="en-US" dirty="0" smtClean="0"/>
              <a:t>Separate Court of Appeal</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33</a:t>
            </a:fld>
            <a:endParaRPr lang="en-US" dirty="0"/>
          </a:p>
        </p:txBody>
      </p:sp>
    </p:spTree>
    <p:extLst>
      <p:ext uri="{BB962C8B-B14F-4D97-AF65-F5344CB8AC3E}">
        <p14:creationId xmlns:p14="http://schemas.microsoft.com/office/powerpoint/2010/main" val="3095979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Nuremberg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ICC</a:t>
            </a:r>
          </a:p>
          <a:p>
            <a:pPr lvl="1"/>
            <a:r>
              <a:rPr lang="en-US" dirty="0" smtClean="0"/>
              <a:t>Past and future events</a:t>
            </a:r>
          </a:p>
          <a:p>
            <a:pPr lvl="1"/>
            <a:r>
              <a:rPr lang="en-US" dirty="0" smtClean="0"/>
              <a:t>Limits ex post facto (Treaty of Rome)</a:t>
            </a:r>
          </a:p>
          <a:p>
            <a:pPr lvl="1"/>
            <a:r>
              <a:rPr lang="en-US" dirty="0" smtClean="0"/>
              <a:t>Sovereignty less of an issue because nations participate in the drafting</a:t>
            </a:r>
          </a:p>
          <a:p>
            <a:pPr lvl="1"/>
            <a:r>
              <a:rPr lang="en-US" dirty="0" smtClean="0"/>
              <a:t>Evidentiary rules</a:t>
            </a:r>
          </a:p>
          <a:p>
            <a:pPr lvl="1"/>
            <a:r>
              <a:rPr lang="en-US" dirty="0" smtClean="0"/>
              <a:t>Prosecutor not subject to the control of the UN</a:t>
            </a:r>
          </a:p>
          <a:p>
            <a:pPr lvl="1"/>
            <a:endParaRPr lang="en-US" dirty="0"/>
          </a:p>
          <a:p>
            <a:pPr lvl="1"/>
            <a:endParaRPr lang="en-US" dirty="0" smtClean="0"/>
          </a:p>
          <a:p>
            <a:pPr lvl="1"/>
            <a:r>
              <a:rPr lang="en-US" dirty="0" smtClean="0"/>
              <a:t>Countries may not want to participate in international activities</a:t>
            </a:r>
          </a:p>
          <a:p>
            <a:pPr lvl="1"/>
            <a:r>
              <a:rPr lang="en-US" dirty="0" smtClean="0"/>
              <a:t>Won’t prosecute if local country sufficiently prosecutes</a:t>
            </a:r>
          </a:p>
        </p:txBody>
      </p:sp>
      <p:sp>
        <p:nvSpPr>
          <p:cNvPr id="4" name="Slide Number Placeholder 3"/>
          <p:cNvSpPr>
            <a:spLocks noGrp="1"/>
          </p:cNvSpPr>
          <p:nvPr>
            <p:ph type="sldNum" sz="quarter" idx="12"/>
          </p:nvPr>
        </p:nvSpPr>
        <p:spPr/>
        <p:txBody>
          <a:bodyPr/>
          <a:lstStyle/>
          <a:p>
            <a:fld id="{901AF9EA-65AC-4665-9C77-1EC8FFC9F410}" type="slidenum">
              <a:rPr lang="en-US" smtClean="0"/>
              <a:pPr/>
              <a:t>34</a:t>
            </a:fld>
            <a:endParaRPr lang="en-US" dirty="0"/>
          </a:p>
        </p:txBody>
      </p:sp>
    </p:spTree>
    <p:extLst>
      <p:ext uri="{BB962C8B-B14F-4D97-AF65-F5344CB8AC3E}">
        <p14:creationId xmlns:p14="http://schemas.microsoft.com/office/powerpoint/2010/main" val="2992927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Nuremberg</a:t>
            </a:r>
            <a:endParaRPr lang="en-US" dirty="0"/>
          </a:p>
        </p:txBody>
      </p:sp>
      <p:sp>
        <p:nvSpPr>
          <p:cNvPr id="3" name="Content Placeholder 2"/>
          <p:cNvSpPr>
            <a:spLocks noGrp="1"/>
          </p:cNvSpPr>
          <p:nvPr>
            <p:ph idx="1"/>
          </p:nvPr>
        </p:nvSpPr>
        <p:spPr/>
        <p:txBody>
          <a:bodyPr>
            <a:normAutofit lnSpcReduction="10000"/>
          </a:bodyPr>
          <a:lstStyle/>
          <a:p>
            <a:r>
              <a:rPr lang="en-US" dirty="0" smtClean="0"/>
              <a:t>Act of Aggression as defined by the ICC (2010)</a:t>
            </a:r>
          </a:p>
          <a:p>
            <a:pPr lvl="1"/>
            <a:r>
              <a:rPr lang="en-US" dirty="0"/>
              <a:t>T</a:t>
            </a:r>
            <a:r>
              <a:rPr lang="en-US" dirty="0" smtClean="0"/>
              <a:t>he </a:t>
            </a:r>
            <a:r>
              <a:rPr lang="en-US" dirty="0"/>
              <a:t>use of armed force by one State against another State without the justification of self-defense or authorization by the Security Council. The definition of the act of aggression, as well as the actions qualifying as acts of aggression contained in the amendments (for example invasion by armed forces, bombardment and blockade), are influenced by the UN General Assembly Resolution 3314 (XXIX) of 14 December 1974. </a:t>
            </a:r>
            <a:r>
              <a:rPr lang="en-US" dirty="0" smtClean="0"/>
              <a:t>(Still has to be adopted by ICC State parties)</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35</a:t>
            </a:fld>
            <a:endParaRPr lang="en-US" dirty="0"/>
          </a:p>
        </p:txBody>
      </p:sp>
    </p:spTree>
    <p:extLst>
      <p:ext uri="{BB962C8B-B14F-4D97-AF65-F5344CB8AC3E}">
        <p14:creationId xmlns:p14="http://schemas.microsoft.com/office/powerpoint/2010/main" val="750539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Telford Taylor, </a:t>
            </a:r>
            <a:r>
              <a:rPr lang="en-US" i="1" dirty="0" smtClean="0"/>
              <a:t>The Anatomy of the Nuremberg Trials </a:t>
            </a:r>
            <a:r>
              <a:rPr lang="en-US" dirty="0" smtClean="0"/>
              <a:t>(1992)</a:t>
            </a:r>
          </a:p>
          <a:p>
            <a:endParaRPr lang="en-US" i="1" dirty="0"/>
          </a:p>
          <a:p>
            <a:r>
              <a:rPr lang="en-US" dirty="0" smtClean="0"/>
              <a:t>Christian </a:t>
            </a:r>
            <a:r>
              <a:rPr lang="en-US" dirty="0" err="1" smtClean="0"/>
              <a:t>Tomuschat</a:t>
            </a:r>
            <a:r>
              <a:rPr lang="en-US" dirty="0" smtClean="0"/>
              <a:t>, </a:t>
            </a:r>
            <a:r>
              <a:rPr lang="en-US" i="1" dirty="0" smtClean="0"/>
              <a:t>The Legacy of Nuremberg, </a:t>
            </a:r>
            <a:r>
              <a:rPr lang="en-US" dirty="0" smtClean="0"/>
              <a:t>4 J. Int’l Crim. Just. 830 (2006)</a:t>
            </a:r>
          </a:p>
          <a:p>
            <a:endParaRPr lang="en-US" dirty="0"/>
          </a:p>
          <a:p>
            <a:r>
              <a:rPr lang="en-US" dirty="0" smtClean="0"/>
              <a:t>Avalon Project</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36</a:t>
            </a:fld>
            <a:endParaRPr lang="en-US" dirty="0"/>
          </a:p>
        </p:txBody>
      </p:sp>
    </p:spTree>
    <p:extLst>
      <p:ext uri="{BB962C8B-B14F-4D97-AF65-F5344CB8AC3E}">
        <p14:creationId xmlns:p14="http://schemas.microsoft.com/office/powerpoint/2010/main" val="3194140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 II</a:t>
            </a:r>
            <a:endParaRPr lang="en-US" dirty="0"/>
          </a:p>
        </p:txBody>
      </p:sp>
      <p:sp>
        <p:nvSpPr>
          <p:cNvPr id="3" name="Content Placeholder 2"/>
          <p:cNvSpPr>
            <a:spLocks noGrp="1"/>
          </p:cNvSpPr>
          <p:nvPr>
            <p:ph idx="1"/>
          </p:nvPr>
        </p:nvSpPr>
        <p:spPr/>
        <p:txBody>
          <a:bodyPr/>
          <a:lstStyle/>
          <a:p>
            <a:r>
              <a:rPr lang="en-US" dirty="0" smtClean="0"/>
              <a:t>Deadliest conflict in human history</a:t>
            </a:r>
          </a:p>
          <a:p>
            <a:endParaRPr lang="en-US" dirty="0"/>
          </a:p>
          <a:p>
            <a:r>
              <a:rPr lang="en-US" dirty="0" smtClean="0"/>
              <a:t>100 million people serving in military units</a:t>
            </a:r>
          </a:p>
          <a:p>
            <a:endParaRPr lang="en-US" dirty="0"/>
          </a:p>
          <a:p>
            <a:r>
              <a:rPr lang="en-US" dirty="0" smtClean="0"/>
              <a:t>50-70 million fatalities</a:t>
            </a:r>
          </a:p>
          <a:p>
            <a:endParaRPr lang="en-US" dirty="0"/>
          </a:p>
          <a:p>
            <a:r>
              <a:rPr lang="en-US" dirty="0" smtClean="0"/>
              <a:t>What do you do with those responsible for causing the war?</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4</a:t>
            </a:fld>
            <a:endParaRPr lang="en-US" dirty="0"/>
          </a:p>
        </p:txBody>
      </p:sp>
    </p:spTree>
    <p:extLst>
      <p:ext uri="{BB962C8B-B14F-4D97-AF65-F5344CB8AC3E}">
        <p14:creationId xmlns:p14="http://schemas.microsoft.com/office/powerpoint/2010/main" val="2767234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01AF9EA-65AC-4665-9C77-1EC8FFC9F410}" type="slidenum">
              <a:rPr lang="en-US" smtClean="0"/>
              <a:pPr/>
              <a:t>5</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595" y="245091"/>
            <a:ext cx="2857500" cy="28575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499110"/>
            <a:ext cx="4229100" cy="338328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5875" y="3124200"/>
            <a:ext cx="4048125" cy="405765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 y="4002888"/>
            <a:ext cx="4846320" cy="3087159"/>
          </a:xfrm>
          <a:prstGeom prst="rect">
            <a:avLst/>
          </a:prstGeom>
        </p:spPr>
      </p:pic>
    </p:spTree>
    <p:extLst>
      <p:ext uri="{BB962C8B-B14F-4D97-AF65-F5344CB8AC3E}">
        <p14:creationId xmlns:p14="http://schemas.microsoft.com/office/powerpoint/2010/main" val="3040177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 to Nuremberg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 nothing</a:t>
            </a:r>
          </a:p>
          <a:p>
            <a:endParaRPr lang="en-US" dirty="0"/>
          </a:p>
          <a:p>
            <a:r>
              <a:rPr lang="en-US" dirty="0" smtClean="0"/>
              <a:t>Summary </a:t>
            </a:r>
            <a:r>
              <a:rPr lang="en-US" dirty="0"/>
              <a:t>executions (British</a:t>
            </a:r>
            <a:r>
              <a:rPr lang="en-US" dirty="0" smtClean="0"/>
              <a:t>)</a:t>
            </a:r>
          </a:p>
          <a:p>
            <a:endParaRPr lang="en-US" dirty="0"/>
          </a:p>
          <a:p>
            <a:r>
              <a:rPr lang="en-US" dirty="0"/>
              <a:t>Individual trials in respective </a:t>
            </a:r>
            <a:r>
              <a:rPr lang="en-US" dirty="0" smtClean="0"/>
              <a:t>countries</a:t>
            </a:r>
          </a:p>
          <a:p>
            <a:endParaRPr lang="en-US" dirty="0"/>
          </a:p>
          <a:p>
            <a:r>
              <a:rPr lang="en-US" dirty="0"/>
              <a:t>Military </a:t>
            </a:r>
            <a:r>
              <a:rPr lang="en-US" dirty="0" smtClean="0"/>
              <a:t>court-martial</a:t>
            </a:r>
          </a:p>
          <a:p>
            <a:endParaRPr lang="en-US" dirty="0"/>
          </a:p>
          <a:p>
            <a:r>
              <a:rPr lang="en-US" dirty="0"/>
              <a:t>Tried </a:t>
            </a:r>
            <a:r>
              <a:rPr lang="en-US" dirty="0" smtClean="0"/>
              <a:t>locally</a:t>
            </a:r>
          </a:p>
          <a:p>
            <a:pPr marL="109728" indent="0">
              <a:buNone/>
            </a:pPr>
            <a:endParaRPr lang="en-US" dirty="0"/>
          </a:p>
          <a:p>
            <a:r>
              <a:rPr lang="en-US" dirty="0"/>
              <a:t>Show trial (Soviets)</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6</a:t>
            </a:fld>
            <a:endParaRPr lang="en-US" dirty="0"/>
          </a:p>
        </p:txBody>
      </p:sp>
    </p:spTree>
    <p:extLst>
      <p:ext uri="{BB962C8B-B14F-4D97-AF65-F5344CB8AC3E}">
        <p14:creationId xmlns:p14="http://schemas.microsoft.com/office/powerpoint/2010/main" val="2378127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Trials</a:t>
            </a:r>
            <a:endParaRPr lang="en-US" dirty="0"/>
          </a:p>
        </p:txBody>
      </p:sp>
      <p:sp>
        <p:nvSpPr>
          <p:cNvPr id="3" name="Content Placeholder 2"/>
          <p:cNvSpPr>
            <a:spLocks noGrp="1"/>
          </p:cNvSpPr>
          <p:nvPr>
            <p:ph idx="1"/>
          </p:nvPr>
        </p:nvSpPr>
        <p:spPr/>
        <p:txBody>
          <a:bodyPr/>
          <a:lstStyle/>
          <a:p>
            <a:r>
              <a:rPr lang="en-US" dirty="0" smtClean="0"/>
              <a:t>Elements of a show trial</a:t>
            </a:r>
          </a:p>
          <a:p>
            <a:pPr lvl="1"/>
            <a:r>
              <a:rPr lang="en-US" dirty="0" smtClean="0"/>
              <a:t>Increased probability of the D’s conviction resulting from the planning and control of the trial</a:t>
            </a:r>
          </a:p>
          <a:p>
            <a:pPr lvl="1"/>
            <a:endParaRPr lang="en-US" dirty="0"/>
          </a:p>
          <a:p>
            <a:pPr lvl="1"/>
            <a:r>
              <a:rPr lang="en-US" dirty="0" smtClean="0"/>
              <a:t>Courtroom: Inside vs. Outside</a:t>
            </a:r>
          </a:p>
          <a:p>
            <a:pPr lvl="1"/>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7</a:t>
            </a:fld>
            <a:endParaRPr lang="en-US" dirty="0"/>
          </a:p>
        </p:txBody>
      </p:sp>
    </p:spTree>
    <p:extLst>
      <p:ext uri="{BB962C8B-B14F-4D97-AF65-F5344CB8AC3E}">
        <p14:creationId xmlns:p14="http://schemas.microsoft.com/office/powerpoint/2010/main" val="135076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Trials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453640"/>
            <a:ext cx="2926080" cy="3657600"/>
          </a:xfrm>
        </p:spPr>
      </p:pic>
      <p:sp>
        <p:nvSpPr>
          <p:cNvPr id="4" name="Slide Number Placeholder 3"/>
          <p:cNvSpPr>
            <a:spLocks noGrp="1"/>
          </p:cNvSpPr>
          <p:nvPr>
            <p:ph type="sldNum" sz="quarter" idx="12"/>
          </p:nvPr>
        </p:nvSpPr>
        <p:spPr/>
        <p:txBody>
          <a:bodyPr/>
          <a:lstStyle/>
          <a:p>
            <a:fld id="{901AF9EA-65AC-4665-9C77-1EC8FFC9F410}" type="slidenum">
              <a:rPr lang="en-US" smtClean="0"/>
              <a:pPr/>
              <a:t>8</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2400" y="2590800"/>
            <a:ext cx="5064841" cy="2834640"/>
          </a:xfrm>
          <a:prstGeom prst="rect">
            <a:avLst/>
          </a:prstGeom>
        </p:spPr>
      </p:pic>
    </p:spTree>
    <p:extLst>
      <p:ext uri="{BB962C8B-B14F-4D97-AF65-F5344CB8AC3E}">
        <p14:creationId xmlns:p14="http://schemas.microsoft.com/office/powerpoint/2010/main" val="126343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London Charter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Created by the Allies (French, British, American and Soviets) on </a:t>
            </a:r>
            <a:r>
              <a:rPr lang="en-US" dirty="0"/>
              <a:t>August 8, </a:t>
            </a:r>
            <a:r>
              <a:rPr lang="en-US" dirty="0" smtClean="0"/>
              <a:t>1945</a:t>
            </a:r>
          </a:p>
          <a:p>
            <a:endParaRPr lang="en-US" dirty="0"/>
          </a:p>
          <a:p>
            <a:r>
              <a:rPr lang="en-US" dirty="0" smtClean="0"/>
              <a:t>Set the laws and procedures for the Nuremberg Trials</a:t>
            </a:r>
          </a:p>
          <a:p>
            <a:endParaRPr lang="en-US" dirty="0"/>
          </a:p>
          <a:p>
            <a:r>
              <a:rPr lang="en-US" dirty="0" smtClean="0"/>
              <a:t>Established the crimes by which to charge the Defendants </a:t>
            </a:r>
          </a:p>
          <a:p>
            <a:endParaRPr lang="en-US" dirty="0"/>
          </a:p>
          <a:p>
            <a:r>
              <a:rPr lang="en-US" dirty="0"/>
              <a:t>No Allies </a:t>
            </a:r>
            <a:r>
              <a:rPr lang="en-US" dirty="0" smtClean="0"/>
              <a:t>prosecuted only Germans</a:t>
            </a:r>
            <a:endParaRPr lang="en-US" dirty="0"/>
          </a:p>
          <a:p>
            <a:endParaRPr lang="en-US" dirty="0"/>
          </a:p>
          <a:p>
            <a:r>
              <a:rPr lang="en-US" dirty="0"/>
              <a:t>Same folks who set up the Charter prosecuted the cases</a:t>
            </a:r>
          </a:p>
          <a:p>
            <a:endParaRPr lang="en-US" dirty="0"/>
          </a:p>
          <a:p>
            <a:pPr marL="109728" indent="0">
              <a:buNone/>
            </a:pPr>
            <a:endParaRPr lang="en-US" dirty="0" smtClean="0"/>
          </a:p>
          <a:p>
            <a:endParaRPr lang="en-US" dirty="0"/>
          </a:p>
          <a:p>
            <a:endParaRPr lang="en-US" dirty="0" smtClean="0"/>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solidFill>
                  <a:schemeClr val="bg1"/>
                </a:solidFill>
              </a:rPr>
              <a:pPr/>
              <a:t>9</a:t>
            </a:fld>
            <a:endParaRPr lang="en-US"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Dragon">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5603</TotalTime>
  <Words>1308</Words>
  <Application>Microsoft Office PowerPoint</Application>
  <PresentationFormat>On-screen Show (4:3)</PresentationFormat>
  <Paragraphs>265</Paragraphs>
  <Slides>36</Slides>
  <Notes>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Urban</vt:lpstr>
      <vt:lpstr>PowerPoint Presentation</vt:lpstr>
      <vt:lpstr>Nuremberg Trials</vt:lpstr>
      <vt:lpstr>Road Map </vt:lpstr>
      <vt:lpstr>W.W. II</vt:lpstr>
      <vt:lpstr>PowerPoint Presentation</vt:lpstr>
      <vt:lpstr>Alternatives to Nuremberg</vt:lpstr>
      <vt:lpstr>Show Trials</vt:lpstr>
      <vt:lpstr>Show Trials</vt:lpstr>
      <vt:lpstr>London Charter</vt:lpstr>
      <vt:lpstr>London Charter</vt:lpstr>
      <vt:lpstr>Set Up of the IMT  </vt:lpstr>
      <vt:lpstr>Set Up of the IMT </vt:lpstr>
      <vt:lpstr>Set-Up of the IMT</vt:lpstr>
      <vt:lpstr>Allied Attorneys </vt:lpstr>
      <vt:lpstr>Allied Attorneys: Justice Jackson</vt:lpstr>
      <vt:lpstr>24 German Defendants </vt:lpstr>
      <vt:lpstr>Defendants</vt:lpstr>
      <vt:lpstr>Defendants</vt:lpstr>
      <vt:lpstr>4 Counts: Count #2</vt:lpstr>
      <vt:lpstr>4 Counts: Count #2</vt:lpstr>
      <vt:lpstr>4 Counts: Count #3</vt:lpstr>
      <vt:lpstr>4 Counts: Count #4</vt:lpstr>
      <vt:lpstr>4 Counts: Count #I</vt:lpstr>
      <vt:lpstr>4 Counts: Count #I </vt:lpstr>
      <vt:lpstr>4 Counts: Count I Conspiracy</vt:lpstr>
      <vt:lpstr>Defenses</vt:lpstr>
      <vt:lpstr>Defenses</vt:lpstr>
      <vt:lpstr>Verdict</vt:lpstr>
      <vt:lpstr>Verdict</vt:lpstr>
      <vt:lpstr>Legacy of Nuremberg</vt:lpstr>
      <vt:lpstr>Legacy of Nuremberg</vt:lpstr>
      <vt:lpstr>Legacy of Nuremberg</vt:lpstr>
      <vt:lpstr>Legacy of Nuremberg</vt:lpstr>
      <vt:lpstr>Legacy of Nuremberg</vt:lpstr>
      <vt:lpstr>Legacy of Nuremberg</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Jurors in the Digital Age</dc:title>
  <dc:creator>Owner</dc:creator>
  <cp:lastModifiedBy>thoffmeister1</cp:lastModifiedBy>
  <cp:revision>157</cp:revision>
  <cp:lastPrinted>2013-02-28T13:09:15Z</cp:lastPrinted>
  <dcterms:created xsi:type="dcterms:W3CDTF">2010-11-13T20:00:00Z</dcterms:created>
  <dcterms:modified xsi:type="dcterms:W3CDTF">2014-01-03T03:54:46Z</dcterms:modified>
</cp:coreProperties>
</file>